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60" r:id="rId3"/>
    <p:sldId id="261" r:id="rId4"/>
    <p:sldId id="262" r:id="rId5"/>
    <p:sldId id="263" r:id="rId6"/>
    <p:sldId id="264" r:id="rId7"/>
    <p:sldId id="265" r:id="rId8"/>
  </p:sldIdLst>
  <p:sldSz cx="7772400" cy="100584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656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10" d="100"/>
          <a:sy n="110" d="100"/>
        </p:scale>
        <p:origin x="-882" y="3294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71" d="100"/>
          <a:sy n="71" d="100"/>
        </p:scale>
        <p:origin x="-2790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CB4D50-0135-4AFE-9628-B1034E923A6B}" type="datetimeFigureOut">
              <a:rPr lang="en-US" smtClean="0"/>
              <a:t>5/24/2013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4AFA11-E8E8-4178-9CF7-FE577EC00F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2761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23AE435-D169-430F-A9F4-1E8CF6A8A47D}" type="datetimeFigureOut">
              <a:rPr lang="en-US"/>
              <a:pPr>
                <a:defRPr/>
              </a:pPr>
              <a:t>5/24/2013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8ABA1A4-C21C-4E78-A126-BA4EDF9502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032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4"/>
            <a:ext cx="6606540" cy="2156037"/>
          </a:xfrm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C8FCA-52D0-4EC9-851F-1A3645AE5295}" type="datetimeFigureOut">
              <a:rPr lang="en-US"/>
              <a:pPr>
                <a:defRPr/>
              </a:pPr>
              <a:t>5/24/2013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55569" y="9322647"/>
            <a:ext cx="2594347" cy="53551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www.eng.yale.edu/grablab/openhand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DAEDA-B2C7-4163-9798-6C623160D5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383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2C65C-C12F-4EEF-A29F-CC600D860D64}" type="datetimeFigureOut">
              <a:rPr lang="en-US"/>
              <a:pPr>
                <a:defRPr/>
              </a:pPr>
              <a:t>5/24/2013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4305A-473E-49D7-98AF-1B523E711C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879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34990" y="402803"/>
            <a:ext cx="1748790" cy="85822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8620" y="402803"/>
            <a:ext cx="5116830" cy="85822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A4BBB-1172-4D30-A712-C607E41386B8}" type="datetimeFigureOut">
              <a:rPr lang="en-US"/>
              <a:pPr>
                <a:defRPr/>
              </a:pPr>
              <a:t>5/24/2013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2B3F1-4C46-4E15-9688-7B13771A13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211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620" y="688370"/>
            <a:ext cx="6995160" cy="664180"/>
          </a:xfrm>
        </p:spPr>
        <p:txBody>
          <a:bodyPr/>
          <a:lstStyle>
            <a:lvl1pPr>
              <a:defRPr sz="3600">
                <a:latin typeface="YaleDesign-SmallCap" pitchFamily="2" charset="0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" y="1495425"/>
            <a:ext cx="6995160" cy="781711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FBEFF-49F8-4EBF-B7C4-5307A73040AD}" type="datetimeFigureOut">
              <a:rPr lang="en-US"/>
              <a:pPr>
                <a:defRPr/>
              </a:pPr>
              <a:t>5/24/2013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55569" y="9322647"/>
            <a:ext cx="2547051" cy="53551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www.eng.yale.edu/grablab/openhand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935821-9DA4-4B6C-9960-D0C69C5C5F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0063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7BD42-CB88-480C-A22F-CEF70266EDC4}" type="datetimeFigureOut">
              <a:rPr lang="en-US"/>
              <a:pPr>
                <a:defRPr/>
              </a:pPr>
              <a:t>5/24/2013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E430E-D3DB-4485-9C0A-175883EE04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825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8620" y="2346961"/>
            <a:ext cx="3432810" cy="663807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0970" y="2346961"/>
            <a:ext cx="3432810" cy="663807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5998D-7C44-4AD8-806D-3F8388B952DE}" type="datetimeFigureOut">
              <a:rPr lang="en-US"/>
              <a:pPr>
                <a:defRPr/>
              </a:pPr>
              <a:t>5/24/2013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0A95D-721F-46E3-B020-65E15E13EC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92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9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9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0DEB8-811D-4E20-9A23-E6B7F2DE7098}" type="datetimeFigureOut">
              <a:rPr lang="en-US"/>
              <a:pPr>
                <a:defRPr/>
              </a:pPr>
              <a:t>5/24/2013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4221C-9DCC-47A3-925B-22925B873B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983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96902-63E7-4794-A88C-37E2E602C241}" type="datetimeFigureOut">
              <a:rPr lang="en-US"/>
              <a:pPr>
                <a:defRPr/>
              </a:pPr>
              <a:t>5/24/2013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5AA05-9169-4B63-9354-E5C60811EC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385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728E58-CC04-4148-977F-F88B73DCB3FE}" type="datetimeFigureOut">
              <a:rPr lang="en-US"/>
              <a:pPr>
                <a:defRPr/>
              </a:pPr>
              <a:t>5/24/2013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B9A2A-C2DE-4238-A1E1-6488333239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899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0473"/>
            <a:ext cx="2557066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2" y="400474"/>
            <a:ext cx="4344988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814"/>
            <a:ext cx="2557066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861D5-D30C-4CE2-B72F-99F6D548A24B}" type="datetimeFigureOut">
              <a:rPr lang="en-US"/>
              <a:pPr>
                <a:defRPr/>
              </a:pPr>
              <a:t>5/24/2013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7F1F4-9E4D-43C2-A214-718E4F21FA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368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0"/>
            <a:ext cx="466344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7"/>
            <a:ext cx="4663440" cy="603504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6"/>
            <a:ext cx="466344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2A1C44-1B3D-4138-BB29-FE2501580894}" type="datetimeFigureOut">
              <a:rPr lang="en-US"/>
              <a:pPr>
                <a:defRPr/>
              </a:pPr>
              <a:t>5/24/2013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96962-C6C8-4BAA-98F4-24DF045312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641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88620" y="298027"/>
            <a:ext cx="699516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88620" y="2346961"/>
            <a:ext cx="6995160" cy="6638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1608ED5-2C4F-4D18-87B5-DDFE4478BD93}" type="datetimeFigureOut">
              <a:rPr lang="en-US"/>
              <a:pPr>
                <a:defRPr/>
              </a:pPr>
              <a:t>5/24/2013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7"/>
            <a:ext cx="24612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4469DAD-AC8A-4254-A7FD-D3802671D1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2" name="Rectangle 2"/>
          <p:cNvSpPr>
            <a:spLocks noChangeArrowheads="1"/>
          </p:cNvSpPr>
          <p:nvPr userDrawn="1"/>
        </p:nvSpPr>
        <p:spPr bwMode="auto">
          <a:xfrm>
            <a:off x="0" y="0"/>
            <a:ext cx="7772400" cy="10058400"/>
          </a:xfrm>
          <a:prstGeom prst="rect">
            <a:avLst/>
          </a:prstGeom>
          <a:solidFill>
            <a:srgbClr val="56565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3" name="AutoShape 3"/>
          <p:cNvSpPr>
            <a:spLocks noChangeArrowheads="1"/>
          </p:cNvSpPr>
          <p:nvPr userDrawn="1"/>
        </p:nvSpPr>
        <p:spPr bwMode="auto">
          <a:xfrm>
            <a:off x="0" y="0"/>
            <a:ext cx="7696835" cy="9946640"/>
          </a:xfrm>
          <a:prstGeom prst="roundRect">
            <a:avLst>
              <a:gd name="adj" fmla="val 6111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4" name="Rectangle 4"/>
          <p:cNvSpPr>
            <a:spLocks noChangeArrowheads="1"/>
          </p:cNvSpPr>
          <p:nvPr userDrawn="1"/>
        </p:nvSpPr>
        <p:spPr bwMode="auto">
          <a:xfrm>
            <a:off x="0" y="1"/>
            <a:ext cx="7772400" cy="43209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5" name="Rectangle 5"/>
          <p:cNvSpPr>
            <a:spLocks noChangeArrowheads="1"/>
          </p:cNvSpPr>
          <p:nvPr userDrawn="1"/>
        </p:nvSpPr>
        <p:spPr bwMode="auto">
          <a:xfrm>
            <a:off x="0" y="276063"/>
            <a:ext cx="7772400" cy="285063"/>
          </a:xfrm>
          <a:prstGeom prst="rect">
            <a:avLst/>
          </a:prstGeom>
          <a:solidFill>
            <a:srgbClr val="203B8C"/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6" name="Oval 8"/>
          <p:cNvSpPr>
            <a:spLocks noChangeArrowheads="1"/>
          </p:cNvSpPr>
          <p:nvPr userDrawn="1"/>
        </p:nvSpPr>
        <p:spPr bwMode="auto">
          <a:xfrm>
            <a:off x="86360" y="31509"/>
            <a:ext cx="816372" cy="907703"/>
          </a:xfrm>
          <a:prstGeom prst="ellipse">
            <a:avLst/>
          </a:prstGeom>
          <a:solidFill>
            <a:srgbClr val="CDBB33"/>
          </a:solidFill>
          <a:ln w="25400">
            <a:solidFill>
              <a:srgbClr val="CDBB33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CDBB33"/>
              </a:solidFill>
              <a:latin typeface="+mn-lt"/>
              <a:cs typeface="+mn-cs"/>
            </a:endParaRPr>
          </a:p>
        </p:txBody>
      </p:sp>
      <p:sp>
        <p:nvSpPr>
          <p:cNvPr id="67" name="AutoShape 6"/>
          <p:cNvSpPr>
            <a:spLocks noChangeArrowheads="1"/>
          </p:cNvSpPr>
          <p:nvPr userDrawn="1"/>
        </p:nvSpPr>
        <p:spPr bwMode="auto">
          <a:xfrm>
            <a:off x="0" y="4503"/>
            <a:ext cx="7772400" cy="562625"/>
          </a:xfrm>
          <a:prstGeom prst="roundRect">
            <a:avLst>
              <a:gd name="adj" fmla="val 50000"/>
            </a:avLst>
          </a:prstGeom>
          <a:solidFill>
            <a:srgbClr val="203B8C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8" name="Text Box 7"/>
          <p:cNvSpPr txBox="1">
            <a:spLocks noChangeArrowheads="1"/>
          </p:cNvSpPr>
          <p:nvPr userDrawn="1"/>
        </p:nvSpPr>
        <p:spPr bwMode="auto">
          <a:xfrm>
            <a:off x="920274" y="142534"/>
            <a:ext cx="36431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600" dirty="0" err="1" smtClean="0">
                <a:solidFill>
                  <a:srgbClr val="CDBB33"/>
                </a:solidFill>
                <a:latin typeface="YaleDesign-WebSmallCap" pitchFamily="2" charset="0"/>
                <a:cs typeface="+mn-cs"/>
              </a:rPr>
              <a:t>Dieless</a:t>
            </a:r>
            <a:r>
              <a:rPr lang="en-US" sz="1600" dirty="0" smtClean="0">
                <a:solidFill>
                  <a:srgbClr val="CDBB33"/>
                </a:solidFill>
                <a:latin typeface="YaleDesign-WebSmallCap" pitchFamily="2" charset="0"/>
                <a:cs typeface="+mn-cs"/>
              </a:rPr>
              <a:t> Deposition Manufacturing</a:t>
            </a:r>
            <a:endParaRPr lang="en-US" sz="1600" dirty="0">
              <a:solidFill>
                <a:srgbClr val="CDBB33"/>
              </a:solidFill>
              <a:latin typeface="YaleDesign-WebSmallCap" pitchFamily="2" charset="0"/>
              <a:cs typeface="+mn-cs"/>
            </a:endParaRPr>
          </a:p>
        </p:txBody>
      </p:sp>
      <p:sp>
        <p:nvSpPr>
          <p:cNvPr id="71" name="Text Box 12"/>
          <p:cNvSpPr txBox="1">
            <a:spLocks noChangeArrowheads="1"/>
          </p:cNvSpPr>
          <p:nvPr userDrawn="1"/>
        </p:nvSpPr>
        <p:spPr bwMode="auto">
          <a:xfrm>
            <a:off x="5755918" y="36009"/>
            <a:ext cx="178489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bg1"/>
                </a:solidFill>
                <a:latin typeface="YaleAdmin-WebSmallCap" pitchFamily="2" charset="0"/>
                <a:cs typeface="+mn-cs"/>
              </a:rPr>
              <a:t>Yale University</a:t>
            </a:r>
          </a:p>
        </p:txBody>
      </p:sp>
      <p:pic>
        <p:nvPicPr>
          <p:cNvPr id="1039" name="Picture 15" descr="yale crest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7807" y="55515"/>
            <a:ext cx="356235" cy="46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40" name="Straight Connector 16"/>
          <p:cNvCxnSpPr>
            <a:cxnSpLocks noChangeShapeType="1"/>
          </p:cNvCxnSpPr>
          <p:nvPr userDrawn="1"/>
        </p:nvCxnSpPr>
        <p:spPr bwMode="auto">
          <a:xfrm rot="10800000">
            <a:off x="855504" y="567128"/>
            <a:ext cx="6916896" cy="0"/>
          </a:xfrm>
          <a:prstGeom prst="line">
            <a:avLst/>
          </a:prstGeom>
          <a:noFill/>
          <a:ln w="25400" algn="ctr">
            <a:solidFill>
              <a:srgbClr val="CDBB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6" name="Text Box 12"/>
          <p:cNvSpPr txBox="1">
            <a:spLocks noChangeArrowheads="1"/>
          </p:cNvSpPr>
          <p:nvPr userDrawn="1"/>
        </p:nvSpPr>
        <p:spPr bwMode="auto">
          <a:xfrm>
            <a:off x="5308243" y="255709"/>
            <a:ext cx="205105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577CA9"/>
                </a:solidFill>
                <a:latin typeface="YaleAdmin-WebSmallCap" pitchFamily="2" charset="0"/>
                <a:cs typeface="+mn-cs"/>
              </a:rPr>
              <a:t>Mechanical Engineering</a:t>
            </a:r>
          </a:p>
        </p:txBody>
      </p:sp>
      <p:sp>
        <p:nvSpPr>
          <p:cNvPr id="77" name="Oval 8"/>
          <p:cNvSpPr>
            <a:spLocks noChangeArrowheads="1"/>
          </p:cNvSpPr>
          <p:nvPr userDrawn="1"/>
        </p:nvSpPr>
        <p:spPr bwMode="auto">
          <a:xfrm>
            <a:off x="129540" y="76518"/>
            <a:ext cx="738109" cy="820684"/>
          </a:xfrm>
          <a:prstGeom prst="ellipse">
            <a:avLst/>
          </a:prstGeom>
          <a:solidFill>
            <a:schemeClr val="bg1"/>
          </a:solidFill>
          <a:ln w="57150">
            <a:solidFill>
              <a:srgbClr val="203B8C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pic>
        <p:nvPicPr>
          <p:cNvPr id="1043" name="Picture 9" descr="medium_screen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38" y="213049"/>
            <a:ext cx="530304" cy="630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44" name="Straight Connector 21"/>
          <p:cNvCxnSpPr>
            <a:cxnSpLocks noChangeShapeType="1"/>
          </p:cNvCxnSpPr>
          <p:nvPr userDrawn="1"/>
        </p:nvCxnSpPr>
        <p:spPr bwMode="auto">
          <a:xfrm rot="10800000">
            <a:off x="1350" y="562628"/>
            <a:ext cx="107950" cy="0"/>
          </a:xfrm>
          <a:prstGeom prst="line">
            <a:avLst/>
          </a:prstGeom>
          <a:noFill/>
          <a:ln w="25400" algn="ctr">
            <a:solidFill>
              <a:srgbClr val="CDBB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0" name="Rectangle 5"/>
          <p:cNvSpPr>
            <a:spLocks noChangeArrowheads="1"/>
          </p:cNvSpPr>
          <p:nvPr userDrawn="1"/>
        </p:nvSpPr>
        <p:spPr bwMode="auto">
          <a:xfrm>
            <a:off x="47229" y="462105"/>
            <a:ext cx="76914" cy="90020"/>
          </a:xfrm>
          <a:prstGeom prst="rect">
            <a:avLst/>
          </a:prstGeom>
          <a:solidFill>
            <a:srgbClr val="203B8C"/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Block Arc 28"/>
          <p:cNvSpPr/>
          <p:nvPr userDrawn="1"/>
        </p:nvSpPr>
        <p:spPr>
          <a:xfrm>
            <a:off x="6061393" y="9173634"/>
            <a:ext cx="1111885" cy="1769533"/>
          </a:xfrm>
          <a:prstGeom prst="blockArc">
            <a:avLst>
              <a:gd name="adj1" fmla="val 10800000"/>
              <a:gd name="adj2" fmla="val 21599999"/>
              <a:gd name="adj3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Block Arc 27"/>
          <p:cNvSpPr/>
          <p:nvPr userDrawn="1"/>
        </p:nvSpPr>
        <p:spPr>
          <a:xfrm>
            <a:off x="6060284" y="9285851"/>
            <a:ext cx="1114343" cy="1530138"/>
          </a:xfrm>
          <a:prstGeom prst="blockArc">
            <a:avLst>
              <a:gd name="adj1" fmla="val 10746537"/>
              <a:gd name="adj2" fmla="val 35286"/>
              <a:gd name="adj3" fmla="val 6873"/>
            </a:avLst>
          </a:prstGeom>
          <a:solidFill>
            <a:srgbClr val="56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6000671" y="9524999"/>
            <a:ext cx="1236028" cy="511858"/>
            <a:chOff x="6000671" y="9378527"/>
            <a:chExt cx="1236028" cy="698221"/>
          </a:xfrm>
        </p:grpSpPr>
        <p:pic>
          <p:nvPicPr>
            <p:cNvPr id="1047" name="Picture 11" descr="grablab_logo_black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0378" y="9378527"/>
              <a:ext cx="835263" cy="672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Rectangle 29"/>
            <p:cNvSpPr/>
            <p:nvPr userDrawn="1"/>
          </p:nvSpPr>
          <p:spPr>
            <a:xfrm>
              <a:off x="6000671" y="9956698"/>
              <a:ext cx="124143" cy="118746"/>
            </a:xfrm>
            <a:prstGeom prst="rect">
              <a:avLst/>
            </a:prstGeom>
            <a:solidFill>
              <a:srgbClr val="5656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" name="Rectangle 30"/>
            <p:cNvSpPr/>
            <p:nvPr userDrawn="1"/>
          </p:nvSpPr>
          <p:spPr>
            <a:xfrm>
              <a:off x="7112556" y="9955675"/>
              <a:ext cx="124143" cy="121073"/>
            </a:xfrm>
            <a:prstGeom prst="rect">
              <a:avLst/>
            </a:prstGeom>
            <a:solidFill>
              <a:srgbClr val="5656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outube.com/watch?v=dEJJMax7hs0" TargetMode="Externa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ooth-on.com/Urethane-Rubber-an/c6_1117_1150/index.html" TargetMode="External"/><Relationship Id="rId2" Type="http://schemas.openxmlformats.org/officeDocument/2006/relationships/hyperlink" Target="http://www.smooth-on.com/index.php?cPath=1148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smooth-on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50166" y="6705496"/>
            <a:ext cx="71342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 smtClean="0">
                <a:latin typeface="YaleDesign-SmallCap" pitchFamily="2" charset="0"/>
              </a:rPr>
              <a:t>Dieless</a:t>
            </a:r>
            <a:r>
              <a:rPr lang="en-US" sz="4800" dirty="0" smtClean="0">
                <a:latin typeface="YaleDesign-SmallCap" pitchFamily="2" charset="0"/>
              </a:rPr>
              <a:t> Deposition Manufacturing</a:t>
            </a:r>
          </a:p>
          <a:p>
            <a:pPr algn="ctr"/>
            <a:r>
              <a:rPr lang="en-US" sz="4800" dirty="0" smtClean="0">
                <a:latin typeface="YaleDesign-SmallCap" pitchFamily="2" charset="0"/>
              </a:rPr>
              <a:t>Instructions</a:t>
            </a:r>
            <a:endParaRPr lang="en-US" sz="4800" dirty="0">
              <a:latin typeface="YaleDesign-SmallCap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94067" y="9201196"/>
            <a:ext cx="2975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YaleDesign-SmallCap" pitchFamily="2" charset="0"/>
              </a:rPr>
              <a:t>Last updated: May 23, 2013</a:t>
            </a:r>
          </a:p>
        </p:txBody>
      </p:sp>
      <p:sp>
        <p:nvSpPr>
          <p:cNvPr id="8" name="Rectangle 7"/>
          <p:cNvSpPr/>
          <p:nvPr/>
        </p:nvSpPr>
        <p:spPr>
          <a:xfrm>
            <a:off x="6677025" y="5200650"/>
            <a:ext cx="914400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078" y="1044259"/>
            <a:ext cx="5486400" cy="17894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078" y="2982808"/>
            <a:ext cx="5486400" cy="170744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078" y="4865180"/>
            <a:ext cx="5486400" cy="177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057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Introduction/Summary</a:t>
            </a:r>
            <a:endParaRPr lang="en-US" dirty="0"/>
          </a:p>
        </p:txBody>
      </p:sp>
      <p:sp>
        <p:nvSpPr>
          <p:cNvPr id="9" name="Chord 8"/>
          <p:cNvSpPr/>
          <p:nvPr/>
        </p:nvSpPr>
        <p:spPr>
          <a:xfrm>
            <a:off x="6181725" y="9363075"/>
            <a:ext cx="904875" cy="1219199"/>
          </a:xfrm>
          <a:prstGeom prst="chord">
            <a:avLst>
              <a:gd name="adj1" fmla="val 10904707"/>
              <a:gd name="adj2" fmla="val 1163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YaleAdmin-WebSmallCap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09152" y="9324975"/>
            <a:ext cx="3930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YaleDesign-WebSmallCap" pitchFamily="2" charset="0"/>
              </a:rPr>
              <a:t>1</a:t>
            </a:r>
            <a:endParaRPr lang="en-US" sz="4400" dirty="0">
              <a:latin typeface="YaleDesign-WebSmallCap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58" y="1404136"/>
            <a:ext cx="2743200" cy="20574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58" y="7576337"/>
            <a:ext cx="2743200" cy="2057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58" y="5518937"/>
            <a:ext cx="2743200" cy="20574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58" y="3461537"/>
            <a:ext cx="2743200" cy="20574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726611" y="1404136"/>
            <a:ext cx="344194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Print finger frames via 3D printer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Seal/tape finger frames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Prepare rubber urethane mixtures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Pour joint flexure urethanes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Pour finger pad urethanes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Wait for urethanes to cure (24-48 hours)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Cut away sacrificial walls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r>
              <a:rPr lang="en-US" dirty="0" smtClean="0"/>
              <a:t>Step-by-step video also available at: </a:t>
            </a:r>
            <a:r>
              <a:rPr lang="en-US" sz="1200" dirty="0" smtClean="0">
                <a:hlinkClick r:id="rId6"/>
              </a:rPr>
              <a:t>www.youtube.com/watch?v=dEJJMax7hs0</a:t>
            </a:r>
            <a:endParaRPr lang="en-US" sz="1200" dirty="0" smtClean="0"/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76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Sealing</a:t>
            </a:r>
            <a:endParaRPr lang="en-US" dirty="0"/>
          </a:p>
        </p:txBody>
      </p:sp>
      <p:sp>
        <p:nvSpPr>
          <p:cNvPr id="9" name="Chord 8"/>
          <p:cNvSpPr/>
          <p:nvPr/>
        </p:nvSpPr>
        <p:spPr>
          <a:xfrm>
            <a:off x="6181725" y="9363075"/>
            <a:ext cx="904875" cy="1219199"/>
          </a:xfrm>
          <a:prstGeom prst="chord">
            <a:avLst>
              <a:gd name="adj1" fmla="val 10904707"/>
              <a:gd name="adj2" fmla="val 1163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YaleAdmin-WebSmallCap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09152" y="9324975"/>
            <a:ext cx="4251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YaleDesign-WebSmallCap" pitchFamily="2" charset="0"/>
              </a:rPr>
              <a:t>2</a:t>
            </a:r>
            <a:endParaRPr lang="en-US" sz="4400" dirty="0">
              <a:latin typeface="YaleDesign-WebSmallCap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280" y="1404136"/>
            <a:ext cx="5486400" cy="411480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147762" y="5979134"/>
            <a:ext cx="5486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Remove all support material prior to pouring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DO NOT pour on top of support material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dirty="0" smtClean="0"/>
              <a:t>Urethanes will leak through support material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Use tape to seal bottom of finger molds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dirty="0" smtClean="0"/>
              <a:t>Most adhesives will suffice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dirty="0" smtClean="0"/>
              <a:t>Some leakage is expected, not critical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dirty="0" smtClean="0"/>
              <a:t>Heating duct tape (and more rigid tapes) are preferred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433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Selected Urethanes</a:t>
            </a:r>
            <a:endParaRPr lang="en-US" dirty="0"/>
          </a:p>
        </p:txBody>
      </p:sp>
      <p:sp>
        <p:nvSpPr>
          <p:cNvPr id="9" name="Chord 8"/>
          <p:cNvSpPr/>
          <p:nvPr/>
        </p:nvSpPr>
        <p:spPr>
          <a:xfrm>
            <a:off x="6181725" y="9363075"/>
            <a:ext cx="904875" cy="1219199"/>
          </a:xfrm>
          <a:prstGeom prst="chord">
            <a:avLst>
              <a:gd name="adj1" fmla="val 10904707"/>
              <a:gd name="adj2" fmla="val 1163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YaleAdmin-WebSmallCap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09152" y="9324975"/>
            <a:ext cx="4251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YaleDesign-WebSmallCap" pitchFamily="2" charset="0"/>
              </a:rPr>
              <a:t>3</a:t>
            </a:r>
            <a:endParaRPr lang="en-US" sz="4400" dirty="0">
              <a:latin typeface="YaleDesign-WebSmallCap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00732" y="1711238"/>
            <a:ext cx="38862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/>
              <a:t>Finger Joints: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PMC-780 </a:t>
            </a:r>
            <a:r>
              <a:rPr lang="en-US" dirty="0"/>
              <a:t>Urethane [</a:t>
            </a:r>
            <a:r>
              <a:rPr lang="en-US" dirty="0" smtClean="0">
                <a:hlinkClick r:id="rId2"/>
              </a:rPr>
              <a:t>link</a:t>
            </a:r>
            <a:r>
              <a:rPr lang="en-US" dirty="0" smtClean="0"/>
              <a:t>]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Two-part </a:t>
            </a:r>
            <a:r>
              <a:rPr lang="en-US" dirty="0"/>
              <a:t>rubber compound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/>
              <a:t>PMC-790 too stiff for general use cases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err="1"/>
              <a:t>Demold</a:t>
            </a:r>
            <a:r>
              <a:rPr lang="en-US" dirty="0"/>
              <a:t> time: 48 hours</a:t>
            </a:r>
          </a:p>
        </p:txBody>
      </p:sp>
      <p:sp>
        <p:nvSpPr>
          <p:cNvPr id="5" name="Rectangle 4"/>
          <p:cNvSpPr/>
          <p:nvPr/>
        </p:nvSpPr>
        <p:spPr>
          <a:xfrm>
            <a:off x="3700732" y="4554444"/>
            <a:ext cx="38862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/>
              <a:t>Finger Pads: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Vytaflex-20/30 </a:t>
            </a:r>
            <a:r>
              <a:rPr lang="en-US" dirty="0"/>
              <a:t>Urethane [</a:t>
            </a:r>
            <a:r>
              <a:rPr lang="en-US" dirty="0">
                <a:hlinkClick r:id="rId3"/>
              </a:rPr>
              <a:t>link</a:t>
            </a:r>
            <a:r>
              <a:rPr lang="en-US" dirty="0"/>
              <a:t>]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/>
              <a:t>Two part urethane </a:t>
            </a:r>
            <a:r>
              <a:rPr lang="en-US" dirty="0" smtClean="0"/>
              <a:t>rubber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PMC-780 and other </a:t>
            </a:r>
            <a:r>
              <a:rPr lang="en-US" dirty="0" err="1" smtClean="0"/>
              <a:t>Vytaflex</a:t>
            </a:r>
            <a:r>
              <a:rPr lang="en-US" dirty="0" smtClean="0"/>
              <a:t> options can act as suitable replacements</a:t>
            </a:r>
            <a:endParaRPr lang="en-US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err="1"/>
              <a:t>Demold</a:t>
            </a:r>
            <a:r>
              <a:rPr lang="en-US" dirty="0"/>
              <a:t> time: 16 hours</a:t>
            </a:r>
            <a:endParaRPr lang="en-US" dirty="0"/>
          </a:p>
        </p:txBody>
      </p:sp>
      <p:pic>
        <p:nvPicPr>
          <p:cNvPr id="11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57" y="4632749"/>
            <a:ext cx="2743200" cy="2057400"/>
          </a:xfrm>
        </p:spPr>
      </p:pic>
      <p:pic>
        <p:nvPicPr>
          <p:cNvPr id="12" name="Content Placeholder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1901" y="1803325"/>
            <a:ext cx="27432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061497" y="7066062"/>
            <a:ext cx="5486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Commercial rubber urethanes are mixed just like two-part epoxy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Mix according to ratios in instructions, either by volume or mass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dirty="0" smtClean="0"/>
              <a:t>Mass scale will need 0.1g precision due to small quantity that is mixed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593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Degassing (Optional)</a:t>
            </a:r>
            <a:endParaRPr lang="en-US" dirty="0"/>
          </a:p>
        </p:txBody>
      </p:sp>
      <p:sp>
        <p:nvSpPr>
          <p:cNvPr id="9" name="Chord 8"/>
          <p:cNvSpPr/>
          <p:nvPr/>
        </p:nvSpPr>
        <p:spPr>
          <a:xfrm>
            <a:off x="6181725" y="9363075"/>
            <a:ext cx="904875" cy="1219199"/>
          </a:xfrm>
          <a:prstGeom prst="chord">
            <a:avLst>
              <a:gd name="adj1" fmla="val 10904707"/>
              <a:gd name="adj2" fmla="val 1163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YaleAdmin-WebSmallCap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09152" y="9324975"/>
            <a:ext cx="4491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YaleDesign-WebSmallCap" pitchFamily="2" charset="0"/>
              </a:rPr>
              <a:t>4</a:t>
            </a:r>
            <a:endParaRPr lang="en-US" sz="4400" dirty="0">
              <a:latin typeface="YaleDesign-WebSmallCap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00732" y="1711238"/>
            <a:ext cx="38862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/>
              <a:t>Why Degas?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More evenly distributed bubble/imperfection formation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Higher density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Higher stiffness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Higher degree of manufacturing repeatability</a:t>
            </a:r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459080" y="3254527"/>
            <a:ext cx="2767292" cy="910933"/>
            <a:chOff x="4722527" y="4299154"/>
            <a:chExt cx="3831539" cy="1261260"/>
          </a:xfrm>
        </p:grpSpPr>
        <p:grpSp>
          <p:nvGrpSpPr>
            <p:cNvPr id="26" name="Group 25"/>
            <p:cNvGrpSpPr/>
            <p:nvPr/>
          </p:nvGrpSpPr>
          <p:grpSpPr>
            <a:xfrm>
              <a:off x="4722527" y="4299154"/>
              <a:ext cx="3831539" cy="1261260"/>
              <a:chOff x="4732688" y="2348434"/>
              <a:chExt cx="1914940" cy="630357"/>
            </a:xfrm>
          </p:grpSpPr>
          <p:cxnSp>
            <p:nvCxnSpPr>
              <p:cNvPr id="34" name="Straight Connector 33"/>
              <p:cNvCxnSpPr/>
              <p:nvPr/>
            </p:nvCxnSpPr>
            <p:spPr bwMode="auto">
              <a:xfrm>
                <a:off x="5009797" y="2445521"/>
                <a:ext cx="1361698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5" name="Straight Connector 34"/>
              <p:cNvCxnSpPr>
                <a:endCxn id="40" idx="1"/>
              </p:cNvCxnSpPr>
              <p:nvPr/>
            </p:nvCxnSpPr>
            <p:spPr bwMode="auto">
              <a:xfrm flipV="1">
                <a:off x="5024256" y="2873799"/>
                <a:ext cx="1325870" cy="12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grpSp>
            <p:nvGrpSpPr>
              <p:cNvPr id="36" name="Group 35"/>
              <p:cNvGrpSpPr/>
              <p:nvPr/>
            </p:nvGrpSpPr>
            <p:grpSpPr>
              <a:xfrm>
                <a:off x="4732688" y="2348434"/>
                <a:ext cx="297502" cy="630172"/>
                <a:chOff x="3462804" y="3451396"/>
                <a:chExt cx="297502" cy="630172"/>
              </a:xfrm>
            </p:grpSpPr>
            <p:sp>
              <p:nvSpPr>
                <p:cNvPr id="41" name="Freeform 40"/>
                <p:cNvSpPr/>
                <p:nvPr/>
              </p:nvSpPr>
              <p:spPr>
                <a:xfrm>
                  <a:off x="3544692" y="3451396"/>
                  <a:ext cx="196399" cy="98263"/>
                </a:xfrm>
                <a:custGeom>
                  <a:avLst/>
                  <a:gdLst>
                    <a:gd name="connsiteX0" fmla="*/ 196399 w 196399"/>
                    <a:gd name="connsiteY0" fmla="*/ 13094 h 13094"/>
                    <a:gd name="connsiteX1" fmla="*/ 0 w 196399"/>
                    <a:gd name="connsiteY1" fmla="*/ 0 h 13094"/>
                    <a:gd name="connsiteX0" fmla="*/ 196399 w 196399"/>
                    <a:gd name="connsiteY0" fmla="*/ 72111 h 72111"/>
                    <a:gd name="connsiteX1" fmla="*/ 0 w 196399"/>
                    <a:gd name="connsiteY1" fmla="*/ 59017 h 72111"/>
                    <a:gd name="connsiteX0" fmla="*/ 196399 w 196399"/>
                    <a:gd name="connsiteY0" fmla="*/ 95081 h 95081"/>
                    <a:gd name="connsiteX1" fmla="*/ 0 w 196399"/>
                    <a:gd name="connsiteY1" fmla="*/ 81987 h 95081"/>
                    <a:gd name="connsiteX0" fmla="*/ 196399 w 196399"/>
                    <a:gd name="connsiteY0" fmla="*/ 95081 h 95081"/>
                    <a:gd name="connsiteX1" fmla="*/ 0 w 196399"/>
                    <a:gd name="connsiteY1" fmla="*/ 81987 h 95081"/>
                    <a:gd name="connsiteX0" fmla="*/ 196399 w 196399"/>
                    <a:gd name="connsiteY0" fmla="*/ 98263 h 98263"/>
                    <a:gd name="connsiteX1" fmla="*/ 0 w 196399"/>
                    <a:gd name="connsiteY1" fmla="*/ 85169 h 98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6399" h="98263">
                      <a:moveTo>
                        <a:pt x="196399" y="98263"/>
                      </a:moveTo>
                      <a:cubicBezTo>
                        <a:pt x="149959" y="-58317"/>
                        <a:pt x="8386" y="-844"/>
                        <a:pt x="0" y="85169"/>
                      </a:cubicBezTo>
                    </a:path>
                  </a:pathLst>
                </a:custGeom>
                <a:ln>
                  <a:solidFill>
                    <a:schemeClr val="tx1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cxnSp>
              <p:nvCxnSpPr>
                <p:cNvPr id="42" name="Straight Connector 41"/>
                <p:cNvCxnSpPr>
                  <a:endCxn id="43" idx="0"/>
                </p:cNvCxnSpPr>
                <p:nvPr/>
              </p:nvCxnSpPr>
              <p:spPr bwMode="auto">
                <a:xfrm flipH="1">
                  <a:off x="3462818" y="3534397"/>
                  <a:ext cx="82263" cy="402368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43" name="Freeform 42"/>
                <p:cNvSpPr/>
                <p:nvPr/>
              </p:nvSpPr>
              <p:spPr>
                <a:xfrm rot="10800000">
                  <a:off x="3462804" y="3936765"/>
                  <a:ext cx="297502" cy="144803"/>
                </a:xfrm>
                <a:custGeom>
                  <a:avLst/>
                  <a:gdLst>
                    <a:gd name="connsiteX0" fmla="*/ 196399 w 196399"/>
                    <a:gd name="connsiteY0" fmla="*/ 13094 h 13094"/>
                    <a:gd name="connsiteX1" fmla="*/ 0 w 196399"/>
                    <a:gd name="connsiteY1" fmla="*/ 0 h 13094"/>
                    <a:gd name="connsiteX0" fmla="*/ 196399 w 196399"/>
                    <a:gd name="connsiteY0" fmla="*/ 72111 h 72111"/>
                    <a:gd name="connsiteX1" fmla="*/ 0 w 196399"/>
                    <a:gd name="connsiteY1" fmla="*/ 59017 h 72111"/>
                    <a:gd name="connsiteX0" fmla="*/ 196399 w 196399"/>
                    <a:gd name="connsiteY0" fmla="*/ 95081 h 95081"/>
                    <a:gd name="connsiteX1" fmla="*/ 0 w 196399"/>
                    <a:gd name="connsiteY1" fmla="*/ 81987 h 95081"/>
                    <a:gd name="connsiteX0" fmla="*/ 196399 w 196399"/>
                    <a:gd name="connsiteY0" fmla="*/ 95081 h 95081"/>
                    <a:gd name="connsiteX1" fmla="*/ 0 w 196399"/>
                    <a:gd name="connsiteY1" fmla="*/ 81987 h 95081"/>
                    <a:gd name="connsiteX0" fmla="*/ 196399 w 196399"/>
                    <a:gd name="connsiteY0" fmla="*/ 98263 h 98263"/>
                    <a:gd name="connsiteX1" fmla="*/ 0 w 196399"/>
                    <a:gd name="connsiteY1" fmla="*/ 85169 h 98263"/>
                    <a:gd name="connsiteX0" fmla="*/ 187409 w 187409"/>
                    <a:gd name="connsiteY0" fmla="*/ 103672 h 103672"/>
                    <a:gd name="connsiteX1" fmla="*/ 0 w 187409"/>
                    <a:gd name="connsiteY1" fmla="*/ 78592 h 103672"/>
                    <a:gd name="connsiteX0" fmla="*/ 187409 w 187629"/>
                    <a:gd name="connsiteY0" fmla="*/ 101347 h 101347"/>
                    <a:gd name="connsiteX1" fmla="*/ 0 w 187629"/>
                    <a:gd name="connsiteY1" fmla="*/ 76267 h 101347"/>
                    <a:gd name="connsiteX0" fmla="*/ 187409 w 187418"/>
                    <a:gd name="connsiteY0" fmla="*/ 91222 h 91222"/>
                    <a:gd name="connsiteX1" fmla="*/ 0 w 187418"/>
                    <a:gd name="connsiteY1" fmla="*/ 66142 h 91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7418" h="91222">
                      <a:moveTo>
                        <a:pt x="187409" y="91222"/>
                      </a:moveTo>
                      <a:cubicBezTo>
                        <a:pt x="188913" y="-32395"/>
                        <a:pt x="8386" y="-19871"/>
                        <a:pt x="0" y="66142"/>
                      </a:cubicBezTo>
                    </a:path>
                  </a:pathLst>
                </a:custGeom>
                <a:ln>
                  <a:solidFill>
                    <a:schemeClr val="tx1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37" name="Group 36"/>
              <p:cNvGrpSpPr/>
              <p:nvPr/>
            </p:nvGrpSpPr>
            <p:grpSpPr>
              <a:xfrm flipH="1">
                <a:off x="6350126" y="2348619"/>
                <a:ext cx="297502" cy="630172"/>
                <a:chOff x="3462804" y="3451396"/>
                <a:chExt cx="297502" cy="630172"/>
              </a:xfrm>
            </p:grpSpPr>
            <p:sp>
              <p:nvSpPr>
                <p:cNvPr id="38" name="Freeform 37"/>
                <p:cNvSpPr/>
                <p:nvPr/>
              </p:nvSpPr>
              <p:spPr>
                <a:xfrm>
                  <a:off x="3544692" y="3451396"/>
                  <a:ext cx="196399" cy="98263"/>
                </a:xfrm>
                <a:custGeom>
                  <a:avLst/>
                  <a:gdLst>
                    <a:gd name="connsiteX0" fmla="*/ 196399 w 196399"/>
                    <a:gd name="connsiteY0" fmla="*/ 13094 h 13094"/>
                    <a:gd name="connsiteX1" fmla="*/ 0 w 196399"/>
                    <a:gd name="connsiteY1" fmla="*/ 0 h 13094"/>
                    <a:gd name="connsiteX0" fmla="*/ 196399 w 196399"/>
                    <a:gd name="connsiteY0" fmla="*/ 72111 h 72111"/>
                    <a:gd name="connsiteX1" fmla="*/ 0 w 196399"/>
                    <a:gd name="connsiteY1" fmla="*/ 59017 h 72111"/>
                    <a:gd name="connsiteX0" fmla="*/ 196399 w 196399"/>
                    <a:gd name="connsiteY0" fmla="*/ 95081 h 95081"/>
                    <a:gd name="connsiteX1" fmla="*/ 0 w 196399"/>
                    <a:gd name="connsiteY1" fmla="*/ 81987 h 95081"/>
                    <a:gd name="connsiteX0" fmla="*/ 196399 w 196399"/>
                    <a:gd name="connsiteY0" fmla="*/ 95081 h 95081"/>
                    <a:gd name="connsiteX1" fmla="*/ 0 w 196399"/>
                    <a:gd name="connsiteY1" fmla="*/ 81987 h 95081"/>
                    <a:gd name="connsiteX0" fmla="*/ 196399 w 196399"/>
                    <a:gd name="connsiteY0" fmla="*/ 98263 h 98263"/>
                    <a:gd name="connsiteX1" fmla="*/ 0 w 196399"/>
                    <a:gd name="connsiteY1" fmla="*/ 85169 h 98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6399" h="98263">
                      <a:moveTo>
                        <a:pt x="196399" y="98263"/>
                      </a:moveTo>
                      <a:cubicBezTo>
                        <a:pt x="149959" y="-58317"/>
                        <a:pt x="8386" y="-844"/>
                        <a:pt x="0" y="85169"/>
                      </a:cubicBezTo>
                    </a:path>
                  </a:pathLst>
                </a:custGeom>
                <a:ln>
                  <a:solidFill>
                    <a:schemeClr val="tx1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cxnSp>
              <p:nvCxnSpPr>
                <p:cNvPr id="39" name="Straight Connector 38"/>
                <p:cNvCxnSpPr>
                  <a:endCxn id="40" idx="0"/>
                </p:cNvCxnSpPr>
                <p:nvPr/>
              </p:nvCxnSpPr>
              <p:spPr bwMode="auto">
                <a:xfrm flipH="1">
                  <a:off x="3462818" y="3534397"/>
                  <a:ext cx="82263" cy="402368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40" name="Freeform 39"/>
                <p:cNvSpPr/>
                <p:nvPr/>
              </p:nvSpPr>
              <p:spPr>
                <a:xfrm rot="10800000">
                  <a:off x="3462804" y="3936765"/>
                  <a:ext cx="297502" cy="144803"/>
                </a:xfrm>
                <a:custGeom>
                  <a:avLst/>
                  <a:gdLst>
                    <a:gd name="connsiteX0" fmla="*/ 196399 w 196399"/>
                    <a:gd name="connsiteY0" fmla="*/ 13094 h 13094"/>
                    <a:gd name="connsiteX1" fmla="*/ 0 w 196399"/>
                    <a:gd name="connsiteY1" fmla="*/ 0 h 13094"/>
                    <a:gd name="connsiteX0" fmla="*/ 196399 w 196399"/>
                    <a:gd name="connsiteY0" fmla="*/ 72111 h 72111"/>
                    <a:gd name="connsiteX1" fmla="*/ 0 w 196399"/>
                    <a:gd name="connsiteY1" fmla="*/ 59017 h 72111"/>
                    <a:gd name="connsiteX0" fmla="*/ 196399 w 196399"/>
                    <a:gd name="connsiteY0" fmla="*/ 95081 h 95081"/>
                    <a:gd name="connsiteX1" fmla="*/ 0 w 196399"/>
                    <a:gd name="connsiteY1" fmla="*/ 81987 h 95081"/>
                    <a:gd name="connsiteX0" fmla="*/ 196399 w 196399"/>
                    <a:gd name="connsiteY0" fmla="*/ 95081 h 95081"/>
                    <a:gd name="connsiteX1" fmla="*/ 0 w 196399"/>
                    <a:gd name="connsiteY1" fmla="*/ 81987 h 95081"/>
                    <a:gd name="connsiteX0" fmla="*/ 196399 w 196399"/>
                    <a:gd name="connsiteY0" fmla="*/ 98263 h 98263"/>
                    <a:gd name="connsiteX1" fmla="*/ 0 w 196399"/>
                    <a:gd name="connsiteY1" fmla="*/ 85169 h 98263"/>
                    <a:gd name="connsiteX0" fmla="*/ 187409 w 187409"/>
                    <a:gd name="connsiteY0" fmla="*/ 103672 h 103672"/>
                    <a:gd name="connsiteX1" fmla="*/ 0 w 187409"/>
                    <a:gd name="connsiteY1" fmla="*/ 78592 h 103672"/>
                    <a:gd name="connsiteX0" fmla="*/ 187409 w 187629"/>
                    <a:gd name="connsiteY0" fmla="*/ 101347 h 101347"/>
                    <a:gd name="connsiteX1" fmla="*/ 0 w 187629"/>
                    <a:gd name="connsiteY1" fmla="*/ 76267 h 101347"/>
                    <a:gd name="connsiteX0" fmla="*/ 187409 w 187418"/>
                    <a:gd name="connsiteY0" fmla="*/ 91222 h 91222"/>
                    <a:gd name="connsiteX1" fmla="*/ 0 w 187418"/>
                    <a:gd name="connsiteY1" fmla="*/ 66142 h 91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7418" h="91222">
                      <a:moveTo>
                        <a:pt x="187409" y="91222"/>
                      </a:moveTo>
                      <a:cubicBezTo>
                        <a:pt x="188913" y="-32395"/>
                        <a:pt x="8386" y="-19871"/>
                        <a:pt x="0" y="66142"/>
                      </a:cubicBezTo>
                    </a:path>
                  </a:pathLst>
                </a:custGeom>
                <a:ln>
                  <a:solidFill>
                    <a:schemeClr val="tx1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</p:grpSp>
        <p:sp>
          <p:nvSpPr>
            <p:cNvPr id="27" name="Oval 26"/>
            <p:cNvSpPr/>
            <p:nvPr/>
          </p:nvSpPr>
          <p:spPr>
            <a:xfrm>
              <a:off x="5209621" y="4788600"/>
              <a:ext cx="220280" cy="22028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5666821" y="5073080"/>
              <a:ext cx="220280" cy="22028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971621" y="4605720"/>
              <a:ext cx="220280" cy="22028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530421" y="4981640"/>
              <a:ext cx="220280" cy="22028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7129861" y="4626040"/>
              <a:ext cx="220280" cy="22028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7515941" y="5052760"/>
              <a:ext cx="220280" cy="22028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7891861" y="4737800"/>
              <a:ext cx="220280" cy="22028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66876" y="1650628"/>
            <a:ext cx="2830787" cy="931834"/>
            <a:chOff x="4732687" y="2348434"/>
            <a:chExt cx="3831539" cy="1261260"/>
          </a:xfrm>
        </p:grpSpPr>
        <p:grpSp>
          <p:nvGrpSpPr>
            <p:cNvPr id="45" name="Group 44"/>
            <p:cNvGrpSpPr/>
            <p:nvPr/>
          </p:nvGrpSpPr>
          <p:grpSpPr>
            <a:xfrm>
              <a:off x="4732687" y="2348434"/>
              <a:ext cx="3831539" cy="1261260"/>
              <a:chOff x="4732688" y="2348434"/>
              <a:chExt cx="1914940" cy="630357"/>
            </a:xfrm>
          </p:grpSpPr>
          <p:cxnSp>
            <p:nvCxnSpPr>
              <p:cNvPr id="79" name="Straight Connector 78"/>
              <p:cNvCxnSpPr/>
              <p:nvPr/>
            </p:nvCxnSpPr>
            <p:spPr bwMode="auto">
              <a:xfrm>
                <a:off x="5009797" y="2445521"/>
                <a:ext cx="1361698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0" name="Straight Connector 79"/>
              <p:cNvCxnSpPr>
                <a:endCxn id="85" idx="1"/>
              </p:cNvCxnSpPr>
              <p:nvPr/>
            </p:nvCxnSpPr>
            <p:spPr bwMode="auto">
              <a:xfrm flipV="1">
                <a:off x="5024256" y="2873799"/>
                <a:ext cx="1325870" cy="12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grpSp>
            <p:nvGrpSpPr>
              <p:cNvPr id="81" name="Group 80"/>
              <p:cNvGrpSpPr/>
              <p:nvPr/>
            </p:nvGrpSpPr>
            <p:grpSpPr>
              <a:xfrm>
                <a:off x="4732688" y="2348434"/>
                <a:ext cx="297502" cy="630172"/>
                <a:chOff x="3462804" y="3451396"/>
                <a:chExt cx="297502" cy="630172"/>
              </a:xfrm>
            </p:grpSpPr>
            <p:sp>
              <p:nvSpPr>
                <p:cNvPr id="86" name="Freeform 85"/>
                <p:cNvSpPr/>
                <p:nvPr/>
              </p:nvSpPr>
              <p:spPr>
                <a:xfrm>
                  <a:off x="3544692" y="3451396"/>
                  <a:ext cx="196399" cy="98263"/>
                </a:xfrm>
                <a:custGeom>
                  <a:avLst/>
                  <a:gdLst>
                    <a:gd name="connsiteX0" fmla="*/ 196399 w 196399"/>
                    <a:gd name="connsiteY0" fmla="*/ 13094 h 13094"/>
                    <a:gd name="connsiteX1" fmla="*/ 0 w 196399"/>
                    <a:gd name="connsiteY1" fmla="*/ 0 h 13094"/>
                    <a:gd name="connsiteX0" fmla="*/ 196399 w 196399"/>
                    <a:gd name="connsiteY0" fmla="*/ 72111 h 72111"/>
                    <a:gd name="connsiteX1" fmla="*/ 0 w 196399"/>
                    <a:gd name="connsiteY1" fmla="*/ 59017 h 72111"/>
                    <a:gd name="connsiteX0" fmla="*/ 196399 w 196399"/>
                    <a:gd name="connsiteY0" fmla="*/ 95081 h 95081"/>
                    <a:gd name="connsiteX1" fmla="*/ 0 w 196399"/>
                    <a:gd name="connsiteY1" fmla="*/ 81987 h 95081"/>
                    <a:gd name="connsiteX0" fmla="*/ 196399 w 196399"/>
                    <a:gd name="connsiteY0" fmla="*/ 95081 h 95081"/>
                    <a:gd name="connsiteX1" fmla="*/ 0 w 196399"/>
                    <a:gd name="connsiteY1" fmla="*/ 81987 h 95081"/>
                    <a:gd name="connsiteX0" fmla="*/ 196399 w 196399"/>
                    <a:gd name="connsiteY0" fmla="*/ 98263 h 98263"/>
                    <a:gd name="connsiteX1" fmla="*/ 0 w 196399"/>
                    <a:gd name="connsiteY1" fmla="*/ 85169 h 98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6399" h="98263">
                      <a:moveTo>
                        <a:pt x="196399" y="98263"/>
                      </a:moveTo>
                      <a:cubicBezTo>
                        <a:pt x="149959" y="-58317"/>
                        <a:pt x="8386" y="-844"/>
                        <a:pt x="0" y="85169"/>
                      </a:cubicBezTo>
                    </a:path>
                  </a:pathLst>
                </a:custGeom>
                <a:ln>
                  <a:solidFill>
                    <a:schemeClr val="tx1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cxnSp>
              <p:nvCxnSpPr>
                <p:cNvPr id="87" name="Straight Connector 86"/>
                <p:cNvCxnSpPr>
                  <a:endCxn id="88" idx="0"/>
                </p:cNvCxnSpPr>
                <p:nvPr/>
              </p:nvCxnSpPr>
              <p:spPr bwMode="auto">
                <a:xfrm flipH="1">
                  <a:off x="3462818" y="3534397"/>
                  <a:ext cx="82263" cy="402368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88" name="Freeform 87"/>
                <p:cNvSpPr/>
                <p:nvPr/>
              </p:nvSpPr>
              <p:spPr>
                <a:xfrm rot="10800000">
                  <a:off x="3462804" y="3936765"/>
                  <a:ext cx="297502" cy="144803"/>
                </a:xfrm>
                <a:custGeom>
                  <a:avLst/>
                  <a:gdLst>
                    <a:gd name="connsiteX0" fmla="*/ 196399 w 196399"/>
                    <a:gd name="connsiteY0" fmla="*/ 13094 h 13094"/>
                    <a:gd name="connsiteX1" fmla="*/ 0 w 196399"/>
                    <a:gd name="connsiteY1" fmla="*/ 0 h 13094"/>
                    <a:gd name="connsiteX0" fmla="*/ 196399 w 196399"/>
                    <a:gd name="connsiteY0" fmla="*/ 72111 h 72111"/>
                    <a:gd name="connsiteX1" fmla="*/ 0 w 196399"/>
                    <a:gd name="connsiteY1" fmla="*/ 59017 h 72111"/>
                    <a:gd name="connsiteX0" fmla="*/ 196399 w 196399"/>
                    <a:gd name="connsiteY0" fmla="*/ 95081 h 95081"/>
                    <a:gd name="connsiteX1" fmla="*/ 0 w 196399"/>
                    <a:gd name="connsiteY1" fmla="*/ 81987 h 95081"/>
                    <a:gd name="connsiteX0" fmla="*/ 196399 w 196399"/>
                    <a:gd name="connsiteY0" fmla="*/ 95081 h 95081"/>
                    <a:gd name="connsiteX1" fmla="*/ 0 w 196399"/>
                    <a:gd name="connsiteY1" fmla="*/ 81987 h 95081"/>
                    <a:gd name="connsiteX0" fmla="*/ 196399 w 196399"/>
                    <a:gd name="connsiteY0" fmla="*/ 98263 h 98263"/>
                    <a:gd name="connsiteX1" fmla="*/ 0 w 196399"/>
                    <a:gd name="connsiteY1" fmla="*/ 85169 h 98263"/>
                    <a:gd name="connsiteX0" fmla="*/ 187409 w 187409"/>
                    <a:gd name="connsiteY0" fmla="*/ 103672 h 103672"/>
                    <a:gd name="connsiteX1" fmla="*/ 0 w 187409"/>
                    <a:gd name="connsiteY1" fmla="*/ 78592 h 103672"/>
                    <a:gd name="connsiteX0" fmla="*/ 187409 w 187629"/>
                    <a:gd name="connsiteY0" fmla="*/ 101347 h 101347"/>
                    <a:gd name="connsiteX1" fmla="*/ 0 w 187629"/>
                    <a:gd name="connsiteY1" fmla="*/ 76267 h 101347"/>
                    <a:gd name="connsiteX0" fmla="*/ 187409 w 187418"/>
                    <a:gd name="connsiteY0" fmla="*/ 91222 h 91222"/>
                    <a:gd name="connsiteX1" fmla="*/ 0 w 187418"/>
                    <a:gd name="connsiteY1" fmla="*/ 66142 h 91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7418" h="91222">
                      <a:moveTo>
                        <a:pt x="187409" y="91222"/>
                      </a:moveTo>
                      <a:cubicBezTo>
                        <a:pt x="188913" y="-32395"/>
                        <a:pt x="8386" y="-19871"/>
                        <a:pt x="0" y="66142"/>
                      </a:cubicBezTo>
                    </a:path>
                  </a:pathLst>
                </a:custGeom>
                <a:ln>
                  <a:solidFill>
                    <a:schemeClr val="tx1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82" name="Group 81"/>
              <p:cNvGrpSpPr/>
              <p:nvPr/>
            </p:nvGrpSpPr>
            <p:grpSpPr>
              <a:xfrm flipH="1">
                <a:off x="6350126" y="2348619"/>
                <a:ext cx="297502" cy="630172"/>
                <a:chOff x="3462804" y="3451396"/>
                <a:chExt cx="297502" cy="630172"/>
              </a:xfrm>
            </p:grpSpPr>
            <p:sp>
              <p:nvSpPr>
                <p:cNvPr id="83" name="Freeform 82"/>
                <p:cNvSpPr/>
                <p:nvPr/>
              </p:nvSpPr>
              <p:spPr>
                <a:xfrm>
                  <a:off x="3544692" y="3451396"/>
                  <a:ext cx="196399" cy="98263"/>
                </a:xfrm>
                <a:custGeom>
                  <a:avLst/>
                  <a:gdLst>
                    <a:gd name="connsiteX0" fmla="*/ 196399 w 196399"/>
                    <a:gd name="connsiteY0" fmla="*/ 13094 h 13094"/>
                    <a:gd name="connsiteX1" fmla="*/ 0 w 196399"/>
                    <a:gd name="connsiteY1" fmla="*/ 0 h 13094"/>
                    <a:gd name="connsiteX0" fmla="*/ 196399 w 196399"/>
                    <a:gd name="connsiteY0" fmla="*/ 72111 h 72111"/>
                    <a:gd name="connsiteX1" fmla="*/ 0 w 196399"/>
                    <a:gd name="connsiteY1" fmla="*/ 59017 h 72111"/>
                    <a:gd name="connsiteX0" fmla="*/ 196399 w 196399"/>
                    <a:gd name="connsiteY0" fmla="*/ 95081 h 95081"/>
                    <a:gd name="connsiteX1" fmla="*/ 0 w 196399"/>
                    <a:gd name="connsiteY1" fmla="*/ 81987 h 95081"/>
                    <a:gd name="connsiteX0" fmla="*/ 196399 w 196399"/>
                    <a:gd name="connsiteY0" fmla="*/ 95081 h 95081"/>
                    <a:gd name="connsiteX1" fmla="*/ 0 w 196399"/>
                    <a:gd name="connsiteY1" fmla="*/ 81987 h 95081"/>
                    <a:gd name="connsiteX0" fmla="*/ 196399 w 196399"/>
                    <a:gd name="connsiteY0" fmla="*/ 98263 h 98263"/>
                    <a:gd name="connsiteX1" fmla="*/ 0 w 196399"/>
                    <a:gd name="connsiteY1" fmla="*/ 85169 h 98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6399" h="98263">
                      <a:moveTo>
                        <a:pt x="196399" y="98263"/>
                      </a:moveTo>
                      <a:cubicBezTo>
                        <a:pt x="149959" y="-58317"/>
                        <a:pt x="8386" y="-844"/>
                        <a:pt x="0" y="85169"/>
                      </a:cubicBezTo>
                    </a:path>
                  </a:pathLst>
                </a:custGeom>
                <a:ln>
                  <a:solidFill>
                    <a:schemeClr val="tx1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cxnSp>
              <p:nvCxnSpPr>
                <p:cNvPr id="84" name="Straight Connector 83"/>
                <p:cNvCxnSpPr>
                  <a:endCxn id="85" idx="0"/>
                </p:cNvCxnSpPr>
                <p:nvPr/>
              </p:nvCxnSpPr>
              <p:spPr bwMode="auto">
                <a:xfrm flipH="1">
                  <a:off x="3462818" y="3534397"/>
                  <a:ext cx="82263" cy="402368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85" name="Freeform 84"/>
                <p:cNvSpPr/>
                <p:nvPr/>
              </p:nvSpPr>
              <p:spPr>
                <a:xfrm rot="10800000">
                  <a:off x="3462804" y="3936765"/>
                  <a:ext cx="297502" cy="144803"/>
                </a:xfrm>
                <a:custGeom>
                  <a:avLst/>
                  <a:gdLst>
                    <a:gd name="connsiteX0" fmla="*/ 196399 w 196399"/>
                    <a:gd name="connsiteY0" fmla="*/ 13094 h 13094"/>
                    <a:gd name="connsiteX1" fmla="*/ 0 w 196399"/>
                    <a:gd name="connsiteY1" fmla="*/ 0 h 13094"/>
                    <a:gd name="connsiteX0" fmla="*/ 196399 w 196399"/>
                    <a:gd name="connsiteY0" fmla="*/ 72111 h 72111"/>
                    <a:gd name="connsiteX1" fmla="*/ 0 w 196399"/>
                    <a:gd name="connsiteY1" fmla="*/ 59017 h 72111"/>
                    <a:gd name="connsiteX0" fmla="*/ 196399 w 196399"/>
                    <a:gd name="connsiteY0" fmla="*/ 95081 h 95081"/>
                    <a:gd name="connsiteX1" fmla="*/ 0 w 196399"/>
                    <a:gd name="connsiteY1" fmla="*/ 81987 h 95081"/>
                    <a:gd name="connsiteX0" fmla="*/ 196399 w 196399"/>
                    <a:gd name="connsiteY0" fmla="*/ 95081 h 95081"/>
                    <a:gd name="connsiteX1" fmla="*/ 0 w 196399"/>
                    <a:gd name="connsiteY1" fmla="*/ 81987 h 95081"/>
                    <a:gd name="connsiteX0" fmla="*/ 196399 w 196399"/>
                    <a:gd name="connsiteY0" fmla="*/ 98263 h 98263"/>
                    <a:gd name="connsiteX1" fmla="*/ 0 w 196399"/>
                    <a:gd name="connsiteY1" fmla="*/ 85169 h 98263"/>
                    <a:gd name="connsiteX0" fmla="*/ 187409 w 187409"/>
                    <a:gd name="connsiteY0" fmla="*/ 103672 h 103672"/>
                    <a:gd name="connsiteX1" fmla="*/ 0 w 187409"/>
                    <a:gd name="connsiteY1" fmla="*/ 78592 h 103672"/>
                    <a:gd name="connsiteX0" fmla="*/ 187409 w 187629"/>
                    <a:gd name="connsiteY0" fmla="*/ 101347 h 101347"/>
                    <a:gd name="connsiteX1" fmla="*/ 0 w 187629"/>
                    <a:gd name="connsiteY1" fmla="*/ 76267 h 101347"/>
                    <a:gd name="connsiteX0" fmla="*/ 187409 w 187418"/>
                    <a:gd name="connsiteY0" fmla="*/ 91222 h 91222"/>
                    <a:gd name="connsiteX1" fmla="*/ 0 w 187418"/>
                    <a:gd name="connsiteY1" fmla="*/ 66142 h 91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7418" h="91222">
                      <a:moveTo>
                        <a:pt x="187409" y="91222"/>
                      </a:moveTo>
                      <a:cubicBezTo>
                        <a:pt x="188913" y="-32395"/>
                        <a:pt x="8386" y="-19871"/>
                        <a:pt x="0" y="66142"/>
                      </a:cubicBezTo>
                    </a:path>
                  </a:pathLst>
                </a:custGeom>
                <a:ln>
                  <a:solidFill>
                    <a:schemeClr val="tx1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</p:grpSp>
        <p:grpSp>
          <p:nvGrpSpPr>
            <p:cNvPr id="46" name="Group 45"/>
            <p:cNvGrpSpPr/>
            <p:nvPr/>
          </p:nvGrpSpPr>
          <p:grpSpPr>
            <a:xfrm>
              <a:off x="4871801" y="2567188"/>
              <a:ext cx="3530627" cy="772006"/>
              <a:chOff x="4871801" y="2567188"/>
              <a:chExt cx="3530627" cy="772006"/>
            </a:xfrm>
          </p:grpSpPr>
          <p:sp>
            <p:nvSpPr>
              <p:cNvPr id="47" name="Oval 46"/>
              <p:cNvSpPr/>
              <p:nvPr/>
            </p:nvSpPr>
            <p:spPr>
              <a:xfrm>
                <a:off x="5079537" y="2690560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4918973" y="2870174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5231937" y="2842960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5103123" y="3058860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4871801" y="3149575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5153015" y="3276574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5443301" y="3122360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5556695" y="2732288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5905945" y="2881968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6032943" y="2596217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5928623" y="3244825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6336837" y="2954539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5565765" y="2945467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6277873" y="3194932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6536409" y="2727753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6563623" y="3049789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6826694" y="2909182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6785872" y="3249360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7067087" y="2677860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7021730" y="3190396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7293872" y="3208539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7284801" y="2931860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7534266" y="2777645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7543337" y="3049789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7856301" y="2655182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7727487" y="2871082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8067665" y="2934582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7809130" y="3093332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75" name="Oval 74"/>
              <p:cNvSpPr/>
              <p:nvPr/>
            </p:nvSpPr>
            <p:spPr>
              <a:xfrm>
                <a:off x="8099415" y="3274761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8339808" y="3043439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77" name="Oval 76"/>
              <p:cNvSpPr/>
              <p:nvPr/>
            </p:nvSpPr>
            <p:spPr>
              <a:xfrm>
                <a:off x="8203738" y="2567188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8212808" y="2780367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</p:grpSp>
      <p:sp>
        <p:nvSpPr>
          <p:cNvPr id="6" name="TextBox 5"/>
          <p:cNvSpPr txBox="1"/>
          <p:nvPr/>
        </p:nvSpPr>
        <p:spPr>
          <a:xfrm>
            <a:off x="2378456" y="2665561"/>
            <a:ext cx="15993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Degas</a:t>
            </a:r>
            <a:endParaRPr lang="en-US" sz="1200" dirty="0"/>
          </a:p>
        </p:txBody>
      </p:sp>
      <p:sp>
        <p:nvSpPr>
          <p:cNvPr id="89" name="TextBox 88"/>
          <p:cNvSpPr txBox="1"/>
          <p:nvPr/>
        </p:nvSpPr>
        <p:spPr>
          <a:xfrm>
            <a:off x="2410935" y="4249470"/>
            <a:ext cx="15993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No Degassing</a:t>
            </a:r>
            <a:endParaRPr lang="en-US" sz="1200" dirty="0"/>
          </a:p>
        </p:txBody>
      </p:sp>
      <p:pic>
        <p:nvPicPr>
          <p:cNvPr id="90" name="Picture 8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13" y="5132309"/>
            <a:ext cx="3058591" cy="2293943"/>
          </a:xfrm>
          <a:prstGeom prst="rect">
            <a:avLst/>
          </a:prstGeom>
        </p:spPr>
      </p:pic>
      <p:sp>
        <p:nvSpPr>
          <p:cNvPr id="91" name="Rectangle 90"/>
          <p:cNvSpPr/>
          <p:nvPr/>
        </p:nvSpPr>
        <p:spPr>
          <a:xfrm>
            <a:off x="3700732" y="5172935"/>
            <a:ext cx="38862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/>
              <a:t>Solutions: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Low vacuum in </a:t>
            </a:r>
            <a:r>
              <a:rPr lang="en-US" dirty="0" err="1" smtClean="0"/>
              <a:t>dessicator</a:t>
            </a:r>
            <a:r>
              <a:rPr lang="en-US" dirty="0" smtClean="0"/>
              <a:t> (see figure to the left)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Leave mixed urethane in vacuum for &lt; 2 min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Urethane will quickly rise and fall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Consider alternative urethanes that set more quickly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Alternative urethanes from those listed in this guide have not been tested in </a:t>
            </a:r>
            <a:r>
              <a:rPr lang="en-US" dirty="0" err="1" smtClean="0"/>
              <a:t>OpenHand</a:t>
            </a:r>
            <a:r>
              <a:rPr lang="en-US" dirty="0" smtClean="0"/>
              <a:t> projects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0376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Pouring</a:t>
            </a:r>
            <a:endParaRPr lang="en-US" dirty="0"/>
          </a:p>
        </p:txBody>
      </p:sp>
      <p:sp>
        <p:nvSpPr>
          <p:cNvPr id="9" name="Chord 8"/>
          <p:cNvSpPr/>
          <p:nvPr/>
        </p:nvSpPr>
        <p:spPr>
          <a:xfrm>
            <a:off x="6181725" y="9363075"/>
            <a:ext cx="904875" cy="1219199"/>
          </a:xfrm>
          <a:prstGeom prst="chord">
            <a:avLst>
              <a:gd name="adj1" fmla="val 10904707"/>
              <a:gd name="adj2" fmla="val 1163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YaleAdmin-WebSmallCap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09152" y="9324975"/>
            <a:ext cx="40427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YaleDesign-WebSmallCap" pitchFamily="2" charset="0"/>
              </a:rPr>
              <a:t>5</a:t>
            </a:r>
            <a:endParaRPr lang="en-US" sz="4400" dirty="0">
              <a:latin typeface="YaleDesign-WebSmallCap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00732" y="1711238"/>
            <a:ext cx="38862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Pour from as high and with as thin a stream as possible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Pour more than necessary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Excess material can be cut off and removed later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Less viscous urethanes have higher chances of leakage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dirty="0" smtClean="0"/>
              <a:t>Can wait ~15 min for urethanes to become more viscous and easier to pour if desired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dirty="0"/>
          </a:p>
          <a:p>
            <a:r>
              <a:rPr lang="en-US" dirty="0" smtClean="0"/>
              <a:t>Tips/suggestions for pouring also available via the urethane distributor at </a:t>
            </a:r>
            <a:r>
              <a:rPr lang="en-US" dirty="0" smtClean="0">
                <a:hlinkClick r:id="rId2"/>
              </a:rPr>
              <a:t>www.smooth-on.com</a:t>
            </a:r>
            <a:endParaRPr lang="en-US" dirty="0" smtClean="0"/>
          </a:p>
        </p:txBody>
      </p:sp>
      <p:pic>
        <p:nvPicPr>
          <p:cNvPr id="92" name="Picture 9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62" y="1711238"/>
            <a:ext cx="3200400" cy="2400300"/>
          </a:xfrm>
          <a:prstGeom prst="rect">
            <a:avLst/>
          </a:prstGeom>
        </p:spPr>
      </p:pic>
      <p:pic>
        <p:nvPicPr>
          <p:cNvPr id="93" name="Picture 9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62" y="4239019"/>
            <a:ext cx="32004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6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Wall Removal</a:t>
            </a:r>
            <a:endParaRPr lang="en-US" dirty="0"/>
          </a:p>
        </p:txBody>
      </p:sp>
      <p:sp>
        <p:nvSpPr>
          <p:cNvPr id="9" name="Chord 8"/>
          <p:cNvSpPr/>
          <p:nvPr/>
        </p:nvSpPr>
        <p:spPr>
          <a:xfrm>
            <a:off x="6181725" y="9363075"/>
            <a:ext cx="904875" cy="1219199"/>
          </a:xfrm>
          <a:prstGeom prst="chord">
            <a:avLst>
              <a:gd name="adj1" fmla="val 10904707"/>
              <a:gd name="adj2" fmla="val 1163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YaleAdmin-WebSmallCap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09152" y="9324975"/>
            <a:ext cx="4876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smtClean="0">
                <a:latin typeface="YaleDesign-WebSmallCap" pitchFamily="2" charset="0"/>
              </a:rPr>
              <a:t>6</a:t>
            </a:r>
            <a:endParaRPr lang="en-US" sz="4400" dirty="0">
              <a:latin typeface="YaleDesign-WebSmallCap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00732" y="1711238"/>
            <a:ext cx="38862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dirty="0"/>
              <a:t>ABS frame ~0.7-1.0 mm thick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dirty="0" err="1"/>
              <a:t>Bandsaw</a:t>
            </a:r>
            <a:r>
              <a:rPr lang="en-US" dirty="0"/>
              <a:t> or file used to cut out frame elements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dirty="0"/>
              <a:t>Compliance of joints/pads minimizes damage if cut is excessive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dirty="0"/>
              <a:t>Can partially cut and then “snap” frame elements apart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File, blade, </a:t>
            </a:r>
            <a:r>
              <a:rPr lang="en-US" dirty="0"/>
              <a:t>or belt sander </a:t>
            </a:r>
            <a:r>
              <a:rPr lang="en-US" dirty="0" smtClean="0"/>
              <a:t>can be used </a:t>
            </a:r>
            <a:r>
              <a:rPr lang="en-US" dirty="0"/>
              <a:t>to smooth, file-down excess ABS or urethane </a:t>
            </a:r>
            <a:r>
              <a:rPr lang="en-US" dirty="0" smtClean="0"/>
              <a:t>material</a:t>
            </a:r>
          </a:p>
        </p:txBody>
      </p:sp>
      <p:pic>
        <p:nvPicPr>
          <p:cNvPr id="8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" y="1711238"/>
            <a:ext cx="3200400" cy="2400300"/>
          </a:xfr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06" y="6627241"/>
            <a:ext cx="3200400" cy="24003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06" y="4166559"/>
            <a:ext cx="32004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90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6782</TotalTime>
  <Words>389</Words>
  <Application>Microsoft Office PowerPoint</Application>
  <PresentationFormat>Custom</PresentationFormat>
  <Paragraphs>69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Introduction/Summary</vt:lpstr>
      <vt:lpstr>Sealing</vt:lpstr>
      <vt:lpstr>Selected Urethanes</vt:lpstr>
      <vt:lpstr>Degassing (Optional)</vt:lpstr>
      <vt:lpstr>Pouring</vt:lpstr>
      <vt:lpstr>Wall Removal</vt:lpstr>
    </vt:vector>
  </TitlesOfParts>
  <Company>Yale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Raymond Ma</dc:creator>
  <cp:lastModifiedBy>Raymond Ma</cp:lastModifiedBy>
  <cp:revision>278</cp:revision>
  <cp:lastPrinted>2013-05-28T04:31:20Z</cp:lastPrinted>
  <dcterms:created xsi:type="dcterms:W3CDTF">2010-11-16T20:19:40Z</dcterms:created>
  <dcterms:modified xsi:type="dcterms:W3CDTF">2013-05-28T05:46:44Z</dcterms:modified>
</cp:coreProperties>
</file>