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7" r:id="rId2"/>
    <p:sldId id="258" r:id="rId3"/>
    <p:sldId id="291" r:id="rId4"/>
    <p:sldId id="260" r:id="rId5"/>
    <p:sldId id="261" r:id="rId6"/>
    <p:sldId id="262" r:id="rId7"/>
    <p:sldId id="263" r:id="rId8"/>
    <p:sldId id="264" r:id="rId9"/>
    <p:sldId id="265" r:id="rId10"/>
    <p:sldId id="266" r:id="rId11"/>
    <p:sldId id="292" r:id="rId12"/>
    <p:sldId id="270" r:id="rId13"/>
    <p:sldId id="273" r:id="rId14"/>
    <p:sldId id="276" r:id="rId15"/>
    <p:sldId id="278" r:id="rId16"/>
    <p:sldId id="293" r:id="rId17"/>
    <p:sldId id="285" r:id="rId18"/>
    <p:sldId id="286" r:id="rId19"/>
    <p:sldId id="294" r:id="rId20"/>
    <p:sldId id="295" r:id="rId21"/>
    <p:sldId id="296" r:id="rId22"/>
  </p:sldIdLst>
  <p:sldSz cx="7772400" cy="100584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0" d="100"/>
          <a:sy n="70" d="100"/>
        </p:scale>
        <p:origin x="-1872" y="612"/>
      </p:cViewPr>
      <p:guideLst>
        <p:guide orient="horz" pos="3168"/>
        <p:guide pos="2448"/>
      </p:guideLst>
    </p:cSldViewPr>
  </p:slideViewPr>
  <p:notesTextViewPr>
    <p:cViewPr>
      <p:scale>
        <a:sx n="100" d="100"/>
        <a:sy n="100" d="100"/>
      </p:scale>
      <p:origin x="0" y="0"/>
    </p:cViewPr>
  </p:notesTextViewPr>
  <p:notesViewPr>
    <p:cSldViewPr snapToGrid="0">
      <p:cViewPr varScale="1">
        <p:scale>
          <a:sx n="71" d="100"/>
          <a:sy n="71" d="100"/>
        </p:scale>
        <p:origin x="-279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CB4D50-0135-4AFE-9628-B1034E923A6B}" type="datetimeFigureOut">
              <a:rPr lang="en-US" smtClean="0"/>
              <a:t>5/28/2013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74AFA11-E8E8-4178-9CF7-FE577EC00FA2}" type="slidenum">
              <a:rPr lang="en-US" smtClean="0"/>
              <a:t>‹#›</a:t>
            </a:fld>
            <a:endParaRPr lang="en-US"/>
          </a:p>
        </p:txBody>
      </p:sp>
    </p:spTree>
    <p:extLst>
      <p:ext uri="{BB962C8B-B14F-4D97-AF65-F5344CB8AC3E}">
        <p14:creationId xmlns:p14="http://schemas.microsoft.com/office/powerpoint/2010/main" val="3941276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23AE435-D169-430F-A9F4-1E8CF6A8A47D}" type="datetimeFigureOut">
              <a:rPr lang="en-US"/>
              <a:pPr>
                <a:defRPr/>
              </a:pPr>
              <a:t>5/28/2013</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A8ABA1A4-C21C-4E78-A126-BA4EDF9502E1}" type="slidenum">
              <a:rPr lang="en-US"/>
              <a:pPr>
                <a:defRPr/>
              </a:pPr>
              <a:t>‹#›</a:t>
            </a:fld>
            <a:endParaRPr lang="en-US"/>
          </a:p>
        </p:txBody>
      </p:sp>
    </p:spTree>
    <p:extLst>
      <p:ext uri="{BB962C8B-B14F-4D97-AF65-F5344CB8AC3E}">
        <p14:creationId xmlns:p14="http://schemas.microsoft.com/office/powerpoint/2010/main" val="35210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4"/>
            <a:ext cx="6606540" cy="2156037"/>
          </a:xfrm>
          <a:noFill/>
        </p:spPr>
        <p:txBody>
          <a:bodyPr/>
          <a:lstStyle>
            <a:lvl1pPr>
              <a:defRPr sz="40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01C8FCA-52D0-4EC9-851F-1A3645AE5295}" type="datetimeFigureOut">
              <a:rPr lang="en-US"/>
              <a:pPr>
                <a:defRPr/>
              </a:pPr>
              <a:t>5/28/2013</a:t>
            </a:fld>
            <a:endParaRPr lang="en-US"/>
          </a:p>
        </p:txBody>
      </p:sp>
      <p:sp>
        <p:nvSpPr>
          <p:cNvPr id="5" name="Footer Placeholder 4"/>
          <p:cNvSpPr>
            <a:spLocks noGrp="1"/>
          </p:cNvSpPr>
          <p:nvPr>
            <p:ph type="ftr" sz="quarter" idx="11"/>
          </p:nvPr>
        </p:nvSpPr>
        <p:spPr>
          <a:xfrm>
            <a:off x="2655569" y="9322647"/>
            <a:ext cx="2594347" cy="535517"/>
          </a:xfrm>
        </p:spPr>
        <p:txBody>
          <a:bodyPr/>
          <a:lstStyle>
            <a:lvl1pPr>
              <a:defRPr/>
            </a:lvl1pPr>
          </a:lstStyle>
          <a:p>
            <a:pPr>
              <a:defRPr/>
            </a:pPr>
            <a:r>
              <a:rPr lang="en-US" dirty="0" smtClean="0"/>
              <a:t>www.eng.yale.edu/grablab/openhand</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BADAEDA-B2C7-4163-9798-6C623160D50B}" type="slidenum">
              <a:rPr lang="en-US"/>
              <a:pPr>
                <a:defRPr/>
              </a:pPr>
              <a:t>‹#›</a:t>
            </a:fld>
            <a:endParaRPr lang="en-US"/>
          </a:p>
        </p:txBody>
      </p:sp>
    </p:spTree>
    <p:extLst>
      <p:ext uri="{BB962C8B-B14F-4D97-AF65-F5344CB8AC3E}">
        <p14:creationId xmlns:p14="http://schemas.microsoft.com/office/powerpoint/2010/main" val="22683835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512C65C-C12F-4EEF-A29F-CC600D860D64}" type="datetimeFigureOut">
              <a:rPr lang="en-US"/>
              <a:pPr>
                <a:defRPr/>
              </a:pPr>
              <a:t>5/28/2013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A4305A-473E-49D7-98AF-1B523E711C06}" type="slidenum">
              <a:rPr lang="en-US"/>
              <a:pPr>
                <a:defRPr/>
              </a:pPr>
              <a:t>‹#›</a:t>
            </a:fld>
            <a:endParaRPr lang="en-US"/>
          </a:p>
        </p:txBody>
      </p:sp>
    </p:spTree>
    <p:extLst>
      <p:ext uri="{BB962C8B-B14F-4D97-AF65-F5344CB8AC3E}">
        <p14:creationId xmlns:p14="http://schemas.microsoft.com/office/powerpoint/2010/main" val="1696879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4990" y="402803"/>
            <a:ext cx="1748790" cy="85822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620" y="402803"/>
            <a:ext cx="5116830" cy="85822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98A4BBB-1172-4D30-A712-C607E41386B8}" type="datetimeFigureOut">
              <a:rPr lang="en-US"/>
              <a:pPr>
                <a:defRPr/>
              </a:pPr>
              <a:t>5/28/2013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02B3F1-4C46-4E15-9688-7B13771A133D}" type="slidenum">
              <a:rPr lang="en-US"/>
              <a:pPr>
                <a:defRPr/>
              </a:pPr>
              <a:t>‹#›</a:t>
            </a:fld>
            <a:endParaRPr lang="en-US"/>
          </a:p>
        </p:txBody>
      </p:sp>
    </p:spTree>
    <p:extLst>
      <p:ext uri="{BB962C8B-B14F-4D97-AF65-F5344CB8AC3E}">
        <p14:creationId xmlns:p14="http://schemas.microsoft.com/office/powerpoint/2010/main" val="2197211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620" y="688370"/>
            <a:ext cx="6995160" cy="664180"/>
          </a:xfrm>
        </p:spPr>
        <p:txBody>
          <a:bodyPr/>
          <a:lstStyle>
            <a:lvl1pPr>
              <a:defRPr sz="3600">
                <a:latin typeface="YaleDesign-SmallCap" pitchFamily="2" charset="0"/>
              </a:defRPr>
            </a:lvl1pPr>
          </a:lstStyle>
          <a:p>
            <a:r>
              <a:rPr lang="en-US" dirty="0" smtClean="0"/>
              <a:t>Click to edit title style</a:t>
            </a:r>
            <a:endParaRPr lang="en-US" dirty="0"/>
          </a:p>
        </p:txBody>
      </p:sp>
      <p:sp>
        <p:nvSpPr>
          <p:cNvPr id="3" name="Content Placeholder 2"/>
          <p:cNvSpPr>
            <a:spLocks noGrp="1"/>
          </p:cNvSpPr>
          <p:nvPr>
            <p:ph idx="1"/>
          </p:nvPr>
        </p:nvSpPr>
        <p:spPr>
          <a:xfrm>
            <a:off x="388620" y="1495425"/>
            <a:ext cx="6995160" cy="78171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5FBEFF-49F8-4EBF-B7C4-5307A73040AD}" type="datetimeFigureOut">
              <a:rPr lang="en-US"/>
              <a:pPr>
                <a:defRPr/>
              </a:pPr>
              <a:t>5/28/2013</a:t>
            </a:fld>
            <a:endParaRPr lang="en-US"/>
          </a:p>
        </p:txBody>
      </p:sp>
      <p:sp>
        <p:nvSpPr>
          <p:cNvPr id="5" name="Footer Placeholder 4"/>
          <p:cNvSpPr>
            <a:spLocks noGrp="1"/>
          </p:cNvSpPr>
          <p:nvPr>
            <p:ph type="ftr" sz="quarter" idx="11"/>
          </p:nvPr>
        </p:nvSpPr>
        <p:spPr>
          <a:xfrm>
            <a:off x="2655569" y="9322647"/>
            <a:ext cx="2547051" cy="535517"/>
          </a:xfrm>
        </p:spPr>
        <p:txBody>
          <a:bodyPr/>
          <a:lstStyle>
            <a:lvl1pPr>
              <a:defRPr/>
            </a:lvl1pPr>
          </a:lstStyle>
          <a:p>
            <a:pPr>
              <a:defRPr/>
            </a:pPr>
            <a:r>
              <a:rPr lang="en-US" dirty="0" smtClean="0"/>
              <a:t>www.eng.yale.edu/grablab/openhand</a:t>
            </a:r>
          </a:p>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B935821-9DA4-4B6C-9960-D0C69C5C5F88}" type="slidenum">
              <a:rPr lang="en-US"/>
              <a:pPr>
                <a:defRPr/>
              </a:pPr>
              <a:t>‹#›</a:t>
            </a:fld>
            <a:endParaRPr lang="en-US"/>
          </a:p>
        </p:txBody>
      </p:sp>
    </p:spTree>
    <p:extLst>
      <p:ext uri="{BB962C8B-B14F-4D97-AF65-F5344CB8AC3E}">
        <p14:creationId xmlns:p14="http://schemas.microsoft.com/office/powerpoint/2010/main" val="10510063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8B7BD42-CB88-480C-A22F-CEF70266EDC4}" type="datetimeFigureOut">
              <a:rPr lang="en-US"/>
              <a:pPr>
                <a:defRPr/>
              </a:pPr>
              <a:t>5/28/2013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A4E430E-D3DB-4485-9C0A-175883EE0401}" type="slidenum">
              <a:rPr lang="en-US"/>
              <a:pPr>
                <a:defRPr/>
              </a:pPr>
              <a:t>‹#›</a:t>
            </a:fld>
            <a:endParaRPr lang="en-US"/>
          </a:p>
        </p:txBody>
      </p:sp>
    </p:spTree>
    <p:extLst>
      <p:ext uri="{BB962C8B-B14F-4D97-AF65-F5344CB8AC3E}">
        <p14:creationId xmlns:p14="http://schemas.microsoft.com/office/powerpoint/2010/main" val="1479825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62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5097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725998D-7C44-4AD8-806D-3F8388B952DE}" type="datetimeFigureOut">
              <a:rPr lang="en-US"/>
              <a:pPr>
                <a:defRPr/>
              </a:pPr>
              <a:t>5/28/2013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410A95D-721F-46E3-B020-65E15E13EC8E}" type="slidenum">
              <a:rPr lang="en-US"/>
              <a:pPr>
                <a:defRPr/>
              </a:pPr>
              <a:t>‹#›</a:t>
            </a:fld>
            <a:endParaRPr lang="en-US"/>
          </a:p>
        </p:txBody>
      </p:sp>
    </p:spTree>
    <p:extLst>
      <p:ext uri="{BB962C8B-B14F-4D97-AF65-F5344CB8AC3E}">
        <p14:creationId xmlns:p14="http://schemas.microsoft.com/office/powerpoint/2010/main" val="16759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960DEB8-811D-4E20-9A23-E6B7F2DE7098}" type="datetimeFigureOut">
              <a:rPr lang="en-US"/>
              <a:pPr>
                <a:defRPr/>
              </a:pPr>
              <a:t>5/28/2013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7E4221C-9DCC-47A3-925B-22925B873B5C}" type="slidenum">
              <a:rPr lang="en-US"/>
              <a:pPr>
                <a:defRPr/>
              </a:pPr>
              <a:t>‹#›</a:t>
            </a:fld>
            <a:endParaRPr lang="en-US"/>
          </a:p>
        </p:txBody>
      </p:sp>
    </p:spTree>
    <p:extLst>
      <p:ext uri="{BB962C8B-B14F-4D97-AF65-F5344CB8AC3E}">
        <p14:creationId xmlns:p14="http://schemas.microsoft.com/office/powerpoint/2010/main" val="311198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6196902-63E7-4794-A88C-37E2E602C241}" type="datetimeFigureOut">
              <a:rPr lang="en-US"/>
              <a:pPr>
                <a:defRPr/>
              </a:pPr>
              <a:t>5/28/2013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485AA05-9169-4B63-9354-E5C60811ECE1}" type="slidenum">
              <a:rPr lang="en-US"/>
              <a:pPr>
                <a:defRPr/>
              </a:pPr>
              <a:t>‹#›</a:t>
            </a:fld>
            <a:endParaRPr lang="en-US"/>
          </a:p>
        </p:txBody>
      </p:sp>
    </p:spTree>
    <p:extLst>
      <p:ext uri="{BB962C8B-B14F-4D97-AF65-F5344CB8AC3E}">
        <p14:creationId xmlns:p14="http://schemas.microsoft.com/office/powerpoint/2010/main" val="3960385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728E58-CC04-4148-977F-F88B73DCB3FE}" type="datetimeFigureOut">
              <a:rPr lang="en-US"/>
              <a:pPr>
                <a:defRPr/>
              </a:pPr>
              <a:t>5/28/2013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9AB9A2A-C2DE-4238-A1E1-6488333239E8}" type="slidenum">
              <a:rPr lang="en-US"/>
              <a:pPr>
                <a:defRPr/>
              </a:pPr>
              <a:t>‹#›</a:t>
            </a:fld>
            <a:endParaRPr lang="en-US"/>
          </a:p>
        </p:txBody>
      </p:sp>
    </p:spTree>
    <p:extLst>
      <p:ext uri="{BB962C8B-B14F-4D97-AF65-F5344CB8AC3E}">
        <p14:creationId xmlns:p14="http://schemas.microsoft.com/office/powerpoint/2010/main" val="3558899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A861D5-D30C-4CE2-B72F-99F6D548A24B}" type="datetimeFigureOut">
              <a:rPr lang="en-US"/>
              <a:pPr>
                <a:defRPr/>
              </a:pPr>
              <a:t>5/28/2013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A7F1F4-9E4D-43C2-A214-718E4F21FADD}" type="slidenum">
              <a:rPr lang="en-US"/>
              <a:pPr>
                <a:defRPr/>
              </a:pPr>
              <a:t>‹#›</a:t>
            </a:fld>
            <a:endParaRPr lang="en-US"/>
          </a:p>
        </p:txBody>
      </p:sp>
    </p:spTree>
    <p:extLst>
      <p:ext uri="{BB962C8B-B14F-4D97-AF65-F5344CB8AC3E}">
        <p14:creationId xmlns:p14="http://schemas.microsoft.com/office/powerpoint/2010/main" val="3110368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7"/>
            <a:ext cx="4663440" cy="603504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B2A1C44-1B3D-4138-BB29-FE2501580894}" type="datetimeFigureOut">
              <a:rPr lang="en-US"/>
              <a:pPr>
                <a:defRPr/>
              </a:pPr>
              <a:t>5/28/2013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B96962-C6C8-4BAA-98F4-24DF0453127D}" type="slidenum">
              <a:rPr lang="en-US"/>
              <a:pPr>
                <a:defRPr/>
              </a:pPr>
              <a:t>‹#›</a:t>
            </a:fld>
            <a:endParaRPr lang="en-US"/>
          </a:p>
        </p:txBody>
      </p:sp>
    </p:spTree>
    <p:extLst>
      <p:ext uri="{BB962C8B-B14F-4D97-AF65-F5344CB8AC3E}">
        <p14:creationId xmlns:p14="http://schemas.microsoft.com/office/powerpoint/2010/main" val="219664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88620" y="298027"/>
            <a:ext cx="699516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388620" y="2346961"/>
            <a:ext cx="6995160" cy="66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1608ED5-2C4F-4D18-87B5-DDFE4478BD93}" type="datetimeFigureOut">
              <a:rPr lang="en-US"/>
              <a:pPr>
                <a:defRPr/>
              </a:pPr>
              <a:t>5/28/2013</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4469DAD-AC8A-4254-A7FD-D3802671D131}" type="slidenum">
              <a:rPr lang="en-US"/>
              <a:pPr>
                <a:defRPr/>
              </a:pPr>
              <a:t>‹#›</a:t>
            </a:fld>
            <a:endParaRPr lang="en-US"/>
          </a:p>
        </p:txBody>
      </p:sp>
      <p:sp>
        <p:nvSpPr>
          <p:cNvPr id="62" name="Rectangle 2"/>
          <p:cNvSpPr>
            <a:spLocks noChangeArrowheads="1"/>
          </p:cNvSpPr>
          <p:nvPr userDrawn="1"/>
        </p:nvSpPr>
        <p:spPr bwMode="auto">
          <a:xfrm>
            <a:off x="0" y="0"/>
            <a:ext cx="7772400" cy="10058400"/>
          </a:xfrm>
          <a:prstGeom prst="rect">
            <a:avLst/>
          </a:prstGeom>
          <a:solidFill>
            <a:srgbClr val="565656"/>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3" name="AutoShape 3"/>
          <p:cNvSpPr>
            <a:spLocks noChangeArrowheads="1"/>
          </p:cNvSpPr>
          <p:nvPr userDrawn="1"/>
        </p:nvSpPr>
        <p:spPr bwMode="auto">
          <a:xfrm>
            <a:off x="0" y="0"/>
            <a:ext cx="7696835" cy="9946640"/>
          </a:xfrm>
          <a:prstGeom prst="roundRect">
            <a:avLst>
              <a:gd name="adj" fmla="val 6111"/>
            </a:avLst>
          </a:prstGeom>
          <a:solidFill>
            <a:schemeClr val="bg1"/>
          </a:solidFill>
          <a:ln w="9525">
            <a:noFill/>
            <a:round/>
            <a:headEnd/>
            <a:tailEnd/>
          </a:ln>
        </p:spPr>
        <p:txBody>
          <a:bodyPr wrap="none" anchor="ctr"/>
          <a:lstStyle/>
          <a:p>
            <a:pPr fontAlgn="auto">
              <a:spcBef>
                <a:spcPts val="0"/>
              </a:spcBef>
              <a:spcAft>
                <a:spcPts val="0"/>
              </a:spcAft>
              <a:defRPr/>
            </a:pPr>
            <a:endParaRPr lang="en-US">
              <a:latin typeface="+mn-lt"/>
              <a:cs typeface="+mn-cs"/>
            </a:endParaRPr>
          </a:p>
        </p:txBody>
      </p:sp>
      <p:sp>
        <p:nvSpPr>
          <p:cNvPr id="64" name="Rectangle 4"/>
          <p:cNvSpPr>
            <a:spLocks noChangeArrowheads="1"/>
          </p:cNvSpPr>
          <p:nvPr userDrawn="1"/>
        </p:nvSpPr>
        <p:spPr bwMode="auto">
          <a:xfrm>
            <a:off x="0" y="1"/>
            <a:ext cx="7772400" cy="432097"/>
          </a:xfrm>
          <a:prstGeom prst="rect">
            <a:avLst/>
          </a:prstGeom>
          <a:solidFill>
            <a:schemeClr val="tx1"/>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5" name="Rectangle 5"/>
          <p:cNvSpPr>
            <a:spLocks noChangeArrowheads="1"/>
          </p:cNvSpPr>
          <p:nvPr userDrawn="1"/>
        </p:nvSpPr>
        <p:spPr bwMode="auto">
          <a:xfrm>
            <a:off x="0" y="276063"/>
            <a:ext cx="7772400" cy="285063"/>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6" name="Oval 8"/>
          <p:cNvSpPr>
            <a:spLocks noChangeArrowheads="1"/>
          </p:cNvSpPr>
          <p:nvPr userDrawn="1"/>
        </p:nvSpPr>
        <p:spPr bwMode="auto">
          <a:xfrm>
            <a:off x="86360" y="31509"/>
            <a:ext cx="816372" cy="907703"/>
          </a:xfrm>
          <a:prstGeom prst="ellipse">
            <a:avLst/>
          </a:prstGeom>
          <a:solidFill>
            <a:srgbClr val="CDBB33"/>
          </a:solidFill>
          <a:ln w="25400">
            <a:solidFill>
              <a:srgbClr val="CDBB33"/>
            </a:solidFill>
            <a:round/>
            <a:headEnd/>
            <a:tailEnd/>
          </a:ln>
        </p:spPr>
        <p:txBody>
          <a:bodyPr wrap="none" anchor="ctr"/>
          <a:lstStyle/>
          <a:p>
            <a:pPr algn="ctr" fontAlgn="auto">
              <a:spcBef>
                <a:spcPts val="0"/>
              </a:spcBef>
              <a:spcAft>
                <a:spcPts val="0"/>
              </a:spcAft>
              <a:defRPr/>
            </a:pPr>
            <a:endParaRPr lang="en-US">
              <a:solidFill>
                <a:srgbClr val="CDBB33"/>
              </a:solidFill>
              <a:latin typeface="+mn-lt"/>
              <a:cs typeface="+mn-cs"/>
            </a:endParaRPr>
          </a:p>
        </p:txBody>
      </p:sp>
      <p:sp>
        <p:nvSpPr>
          <p:cNvPr id="67" name="AutoShape 6"/>
          <p:cNvSpPr>
            <a:spLocks noChangeArrowheads="1"/>
          </p:cNvSpPr>
          <p:nvPr userDrawn="1"/>
        </p:nvSpPr>
        <p:spPr bwMode="auto">
          <a:xfrm>
            <a:off x="0" y="4503"/>
            <a:ext cx="7772400" cy="562625"/>
          </a:xfrm>
          <a:prstGeom prst="roundRect">
            <a:avLst>
              <a:gd name="adj" fmla="val 50000"/>
            </a:avLst>
          </a:prstGeom>
          <a:solidFill>
            <a:srgbClr val="203B8C"/>
          </a:solidFill>
          <a:ln w="9525">
            <a:noFill/>
            <a:round/>
            <a:headEnd/>
            <a:tailEnd/>
          </a:ln>
        </p:spPr>
        <p:txBody>
          <a:bodyPr wrap="none" anchor="ctr"/>
          <a:lstStyle/>
          <a:p>
            <a:pPr algn="ctr" fontAlgn="auto">
              <a:spcBef>
                <a:spcPts val="0"/>
              </a:spcBef>
              <a:spcAft>
                <a:spcPts val="0"/>
              </a:spcAft>
              <a:defRPr/>
            </a:pPr>
            <a:endParaRPr lang="en-US">
              <a:latin typeface="+mn-lt"/>
              <a:cs typeface="+mn-cs"/>
            </a:endParaRPr>
          </a:p>
        </p:txBody>
      </p:sp>
      <p:sp>
        <p:nvSpPr>
          <p:cNvPr id="68" name="Text Box 7"/>
          <p:cNvSpPr txBox="1">
            <a:spLocks noChangeArrowheads="1"/>
          </p:cNvSpPr>
          <p:nvPr userDrawn="1"/>
        </p:nvSpPr>
        <p:spPr bwMode="auto">
          <a:xfrm>
            <a:off x="920274" y="142534"/>
            <a:ext cx="2823590" cy="338554"/>
          </a:xfrm>
          <a:prstGeom prst="rect">
            <a:avLst/>
          </a:prstGeom>
          <a:noFill/>
          <a:ln w="9525">
            <a:noFill/>
            <a:miter lim="800000"/>
            <a:headEnd/>
            <a:tailEnd/>
          </a:ln>
        </p:spPr>
        <p:txBody>
          <a:bodyPr wrap="square">
            <a:spAutoFit/>
          </a:bodyPr>
          <a:lstStyle/>
          <a:p>
            <a:pPr fontAlgn="auto">
              <a:spcBef>
                <a:spcPct val="50000"/>
              </a:spcBef>
              <a:spcAft>
                <a:spcPts val="0"/>
              </a:spcAft>
              <a:defRPr/>
            </a:pPr>
            <a:r>
              <a:rPr lang="en-US" sz="1600" dirty="0" smtClean="0">
                <a:solidFill>
                  <a:srgbClr val="CDBB33"/>
                </a:solidFill>
                <a:latin typeface="YaleDesign-WebSmallCap" pitchFamily="2" charset="0"/>
                <a:cs typeface="+mn-cs"/>
              </a:rPr>
              <a:t>Model </a:t>
            </a:r>
            <a:r>
              <a:rPr lang="en-US" sz="1600" dirty="0" smtClean="0">
                <a:solidFill>
                  <a:srgbClr val="CDBB33"/>
                </a:solidFill>
                <a:latin typeface="YaleDesign-WebSmallCap" pitchFamily="2" charset="0"/>
                <a:cs typeface="+mn-cs"/>
              </a:rPr>
              <a:t>T42 </a:t>
            </a:r>
            <a:r>
              <a:rPr lang="en-US" sz="1600" dirty="0" smtClean="0">
                <a:solidFill>
                  <a:srgbClr val="CDBB33"/>
                </a:solidFill>
                <a:latin typeface="YaleDesign-WebSmallCap" pitchFamily="2" charset="0"/>
                <a:cs typeface="+mn-cs"/>
              </a:rPr>
              <a:t>(Version</a:t>
            </a:r>
            <a:r>
              <a:rPr lang="en-US" sz="1600" baseline="0" dirty="0" smtClean="0">
                <a:solidFill>
                  <a:srgbClr val="CDBB33"/>
                </a:solidFill>
                <a:latin typeface="YaleDesign-WebSmallCap" pitchFamily="2" charset="0"/>
                <a:cs typeface="+mn-cs"/>
              </a:rPr>
              <a:t> </a:t>
            </a:r>
            <a:r>
              <a:rPr lang="en-US" sz="1600" baseline="0" dirty="0" smtClean="0">
                <a:solidFill>
                  <a:srgbClr val="CDBB33"/>
                </a:solidFill>
                <a:latin typeface="YaleDesign-WebSmallCap" pitchFamily="2" charset="0"/>
                <a:cs typeface="+mn-cs"/>
              </a:rPr>
              <a:t>0.3)</a:t>
            </a:r>
            <a:endParaRPr lang="en-US" sz="1600" dirty="0">
              <a:solidFill>
                <a:srgbClr val="CDBB33"/>
              </a:solidFill>
              <a:latin typeface="YaleDesign-WebSmallCap" pitchFamily="2" charset="0"/>
              <a:cs typeface="+mn-cs"/>
            </a:endParaRPr>
          </a:p>
        </p:txBody>
      </p:sp>
      <p:sp>
        <p:nvSpPr>
          <p:cNvPr id="71" name="Text Box 12"/>
          <p:cNvSpPr txBox="1">
            <a:spLocks noChangeArrowheads="1"/>
          </p:cNvSpPr>
          <p:nvPr userDrawn="1"/>
        </p:nvSpPr>
        <p:spPr bwMode="auto">
          <a:xfrm>
            <a:off x="5755918" y="36009"/>
            <a:ext cx="1784898" cy="307777"/>
          </a:xfrm>
          <a:prstGeom prst="rect">
            <a:avLst/>
          </a:prstGeom>
          <a:noFill/>
          <a:ln w="9525">
            <a:noFill/>
            <a:miter lim="800000"/>
            <a:headEnd/>
            <a:tailEnd/>
          </a:ln>
        </p:spPr>
        <p:txBody>
          <a:bodyPr wrap="square">
            <a:spAutoFit/>
          </a:bodyPr>
          <a:lstStyle/>
          <a:p>
            <a:pPr fontAlgn="auto">
              <a:spcBef>
                <a:spcPct val="50000"/>
              </a:spcBef>
              <a:spcAft>
                <a:spcPts val="0"/>
              </a:spcAft>
              <a:defRPr/>
            </a:pPr>
            <a:r>
              <a:rPr lang="en-US" sz="1400" dirty="0">
                <a:solidFill>
                  <a:schemeClr val="bg1"/>
                </a:solidFill>
                <a:latin typeface="YaleAdmin-WebSmallCap" pitchFamily="2" charset="0"/>
                <a:cs typeface="+mn-cs"/>
              </a:rPr>
              <a:t>Yale University</a:t>
            </a:r>
          </a:p>
        </p:txBody>
      </p:sp>
      <p:pic>
        <p:nvPicPr>
          <p:cNvPr id="1039" name="Picture 15" descr="yale crest"/>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217807" y="55515"/>
            <a:ext cx="356235" cy="46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0" name="Straight Connector 16"/>
          <p:cNvCxnSpPr>
            <a:cxnSpLocks noChangeShapeType="1"/>
          </p:cNvCxnSpPr>
          <p:nvPr userDrawn="1"/>
        </p:nvCxnSpPr>
        <p:spPr bwMode="auto">
          <a:xfrm rot="10800000">
            <a:off x="855504" y="567128"/>
            <a:ext cx="6916896"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76" name="Text Box 12"/>
          <p:cNvSpPr txBox="1">
            <a:spLocks noChangeArrowheads="1"/>
          </p:cNvSpPr>
          <p:nvPr userDrawn="1"/>
        </p:nvSpPr>
        <p:spPr bwMode="auto">
          <a:xfrm>
            <a:off x="5308243" y="255709"/>
            <a:ext cx="2051050" cy="276999"/>
          </a:xfrm>
          <a:prstGeom prst="rect">
            <a:avLst/>
          </a:prstGeom>
          <a:noFill/>
          <a:ln w="9525">
            <a:noFill/>
            <a:miter lim="800000"/>
            <a:headEnd/>
            <a:tailEnd/>
          </a:ln>
        </p:spPr>
        <p:txBody>
          <a:bodyPr>
            <a:spAutoFit/>
          </a:bodyPr>
          <a:lstStyle/>
          <a:p>
            <a:pPr fontAlgn="auto">
              <a:spcBef>
                <a:spcPct val="50000"/>
              </a:spcBef>
              <a:spcAft>
                <a:spcPts val="0"/>
              </a:spcAft>
              <a:defRPr/>
            </a:pPr>
            <a:r>
              <a:rPr lang="en-US" sz="1200" dirty="0">
                <a:solidFill>
                  <a:srgbClr val="577CA9"/>
                </a:solidFill>
                <a:latin typeface="YaleAdmin-WebSmallCap" pitchFamily="2" charset="0"/>
                <a:cs typeface="+mn-cs"/>
              </a:rPr>
              <a:t>Mechanical Engineering</a:t>
            </a:r>
          </a:p>
        </p:txBody>
      </p:sp>
      <p:sp>
        <p:nvSpPr>
          <p:cNvPr id="77" name="Oval 8"/>
          <p:cNvSpPr>
            <a:spLocks noChangeArrowheads="1"/>
          </p:cNvSpPr>
          <p:nvPr userDrawn="1"/>
        </p:nvSpPr>
        <p:spPr bwMode="auto">
          <a:xfrm>
            <a:off x="129540" y="76518"/>
            <a:ext cx="738109" cy="820684"/>
          </a:xfrm>
          <a:prstGeom prst="ellipse">
            <a:avLst/>
          </a:prstGeom>
          <a:solidFill>
            <a:schemeClr val="bg1"/>
          </a:solidFill>
          <a:ln w="57150">
            <a:solidFill>
              <a:srgbClr val="203B8C"/>
            </a:solidFill>
            <a:round/>
            <a:headEnd/>
            <a:tailEnd/>
          </a:ln>
        </p:spPr>
        <p:txBody>
          <a:bodyPr wrap="none" anchor="ctr"/>
          <a:lstStyle/>
          <a:p>
            <a:pPr algn="ctr" fontAlgn="auto">
              <a:spcBef>
                <a:spcPts val="0"/>
              </a:spcBef>
              <a:spcAft>
                <a:spcPts val="0"/>
              </a:spcAft>
              <a:defRPr/>
            </a:pPr>
            <a:endParaRPr lang="en-US">
              <a:latin typeface="+mn-lt"/>
              <a:cs typeface="+mn-cs"/>
            </a:endParaRPr>
          </a:p>
        </p:txBody>
      </p:sp>
      <p:pic>
        <p:nvPicPr>
          <p:cNvPr id="1043" name="Picture 9" descr="medium_screen"/>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244238" y="213049"/>
            <a:ext cx="530304" cy="63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4" name="Straight Connector 21"/>
          <p:cNvCxnSpPr>
            <a:cxnSpLocks noChangeShapeType="1"/>
          </p:cNvCxnSpPr>
          <p:nvPr userDrawn="1"/>
        </p:nvCxnSpPr>
        <p:spPr bwMode="auto">
          <a:xfrm rot="10800000">
            <a:off x="1350" y="562628"/>
            <a:ext cx="107950"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80" name="Rectangle 5"/>
          <p:cNvSpPr>
            <a:spLocks noChangeArrowheads="1"/>
          </p:cNvSpPr>
          <p:nvPr userDrawn="1"/>
        </p:nvSpPr>
        <p:spPr bwMode="auto">
          <a:xfrm>
            <a:off x="47229" y="462105"/>
            <a:ext cx="76914" cy="90020"/>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29" name="Block Arc 28"/>
          <p:cNvSpPr/>
          <p:nvPr userDrawn="1"/>
        </p:nvSpPr>
        <p:spPr>
          <a:xfrm>
            <a:off x="6061393" y="9173634"/>
            <a:ext cx="1111885" cy="1769533"/>
          </a:xfrm>
          <a:prstGeom prst="blockArc">
            <a:avLst>
              <a:gd name="adj1" fmla="val 10800000"/>
              <a:gd name="adj2" fmla="val 21599999"/>
              <a:gd name="adj3"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8" name="Block Arc 27"/>
          <p:cNvSpPr/>
          <p:nvPr userDrawn="1"/>
        </p:nvSpPr>
        <p:spPr>
          <a:xfrm>
            <a:off x="6060284" y="9285851"/>
            <a:ext cx="1114343" cy="1530138"/>
          </a:xfrm>
          <a:prstGeom prst="blockArc">
            <a:avLst>
              <a:gd name="adj1" fmla="val 10746537"/>
              <a:gd name="adj2" fmla="val 35286"/>
              <a:gd name="adj3" fmla="val 6873"/>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nvGrpSpPr>
          <p:cNvPr id="10" name="Group 9"/>
          <p:cNvGrpSpPr/>
          <p:nvPr userDrawn="1"/>
        </p:nvGrpSpPr>
        <p:grpSpPr>
          <a:xfrm>
            <a:off x="6000671" y="9524999"/>
            <a:ext cx="1236028" cy="511858"/>
            <a:chOff x="6000671" y="9378527"/>
            <a:chExt cx="1236028" cy="698221"/>
          </a:xfrm>
        </p:grpSpPr>
        <p:pic>
          <p:nvPicPr>
            <p:cNvPr id="1047" name="Picture 11" descr="grablab_logo_black"/>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6200378" y="9378527"/>
              <a:ext cx="835263" cy="67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p:cNvSpPr/>
            <p:nvPr userDrawn="1"/>
          </p:nvSpPr>
          <p:spPr>
            <a:xfrm>
              <a:off x="6000671" y="9956698"/>
              <a:ext cx="124143" cy="118746"/>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userDrawn="1"/>
          </p:nvSpPr>
          <p:spPr>
            <a:xfrm>
              <a:off x="7112556" y="9955675"/>
              <a:ext cx="124143" cy="121073"/>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www.mcmaster.com/#93330A482" TargetMode="External"/><Relationship Id="rId3" Type="http://schemas.openxmlformats.org/officeDocument/2006/relationships/hyperlink" Target="http://www.mcmaster.com/#98381A477" TargetMode="External"/><Relationship Id="rId7" Type="http://schemas.openxmlformats.org/officeDocument/2006/relationships/hyperlink" Target="http://www.mcmaster.com/#91253A197" TargetMode="External"/><Relationship Id="rId2" Type="http://schemas.openxmlformats.org/officeDocument/2006/relationships/hyperlink" Target="http://support.robotis.com/en/product/dynamixel/rx_series/rx-28.htm" TargetMode="External"/><Relationship Id="rId1" Type="http://schemas.openxmlformats.org/officeDocument/2006/relationships/slideLayout" Target="../slideLayouts/slideLayout2.xml"/><Relationship Id="rId6" Type="http://schemas.openxmlformats.org/officeDocument/2006/relationships/hyperlink" Target="http://www.mcmaster.com/#91290A012" TargetMode="External"/><Relationship Id="rId11" Type="http://schemas.openxmlformats.org/officeDocument/2006/relationships/hyperlink" Target="http://www.amazon.com/dp/B004TLYJZ8/ref=pe_175190_21431760_M3T1_SC_3p_dp_1" TargetMode="External"/><Relationship Id="rId5" Type="http://schemas.openxmlformats.org/officeDocument/2006/relationships/hyperlink" Target="http://www.mcmaster.com/#92290A055" TargetMode="External"/><Relationship Id="rId10" Type="http://schemas.openxmlformats.org/officeDocument/2006/relationships/hyperlink" Target="http://www.smooth-on.com/index.php?cPath=1142" TargetMode="External"/><Relationship Id="rId4" Type="http://schemas.openxmlformats.org/officeDocument/2006/relationships/hyperlink" Target="http://www.mcmaster.com/#3434T31" TargetMode="External"/><Relationship Id="rId9" Type="http://schemas.openxmlformats.org/officeDocument/2006/relationships/hyperlink" Target="http://www.smooth-on.com/index.php?cPath=1148"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mcmaster.com/#91290A012" TargetMode="External"/><Relationship Id="rId13" Type="http://schemas.openxmlformats.org/officeDocument/2006/relationships/hyperlink" Target="http://www.amazon.com/dp/B004TLYJZ8/ref=pe_175190_21431760_M3T1_SC_3p_dp_1" TargetMode="External"/><Relationship Id="rId3" Type="http://schemas.openxmlformats.org/officeDocument/2006/relationships/hyperlink" Target="http://www.mcmaster.com/#98381A477" TargetMode="External"/><Relationship Id="rId7" Type="http://schemas.openxmlformats.org/officeDocument/2006/relationships/hyperlink" Target="http://www.mcmaster.com/#92290A055" TargetMode="External"/><Relationship Id="rId12" Type="http://schemas.openxmlformats.org/officeDocument/2006/relationships/hyperlink" Target="http://www.smooth-on.com/index.php?cPath=1142" TargetMode="External"/><Relationship Id="rId2" Type="http://schemas.openxmlformats.org/officeDocument/2006/relationships/hyperlink" Target="http://support.robotis.com/en/product/dynamixel/rx_series/rx-28.htm" TargetMode="External"/><Relationship Id="rId1" Type="http://schemas.openxmlformats.org/officeDocument/2006/relationships/slideLayout" Target="../slideLayouts/slideLayout2.xml"/><Relationship Id="rId6" Type="http://schemas.openxmlformats.org/officeDocument/2006/relationships/hyperlink" Target="http://www.mcmaster.com/nav/enter.asp?partnum=9271K605" TargetMode="External"/><Relationship Id="rId11" Type="http://schemas.openxmlformats.org/officeDocument/2006/relationships/hyperlink" Target="http://www.smooth-on.com/index.php?cPath=1148" TargetMode="External"/><Relationship Id="rId5" Type="http://schemas.openxmlformats.org/officeDocument/2006/relationships/hyperlink" Target="http://www.mcmaster.com/#3434T31" TargetMode="External"/><Relationship Id="rId10" Type="http://schemas.openxmlformats.org/officeDocument/2006/relationships/hyperlink" Target="http://www.mcmaster.com/#93330A482" TargetMode="External"/><Relationship Id="rId4" Type="http://schemas.openxmlformats.org/officeDocument/2006/relationships/hyperlink" Target="http://www.mcmaster.com/#98381A548" TargetMode="External"/><Relationship Id="rId9" Type="http://schemas.openxmlformats.org/officeDocument/2006/relationships/hyperlink" Target="http://www.mcmaster.com/#91253A197"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91175" y="1261216"/>
            <a:ext cx="1638300" cy="369332"/>
          </a:xfrm>
          <a:prstGeom prst="rect">
            <a:avLst/>
          </a:prstGeom>
          <a:noFill/>
        </p:spPr>
        <p:txBody>
          <a:bodyPr wrap="square" rtlCol="0">
            <a:spAutoFit/>
          </a:bodyPr>
          <a:lstStyle/>
          <a:p>
            <a:pPr algn="r"/>
            <a:r>
              <a:rPr lang="en-US" dirty="0" err="1" smtClean="0">
                <a:latin typeface="YaleDesign-SmallCap" pitchFamily="2" charset="0"/>
              </a:rPr>
              <a:t>OpenHand</a:t>
            </a:r>
            <a:endParaRPr lang="en-US" dirty="0" smtClean="0">
              <a:latin typeface="YaleDesign-SmallCap" pitchFamily="2" charset="0"/>
            </a:endParaRPr>
          </a:p>
        </p:txBody>
      </p:sp>
      <p:sp>
        <p:nvSpPr>
          <p:cNvPr id="7" name="TextBox 6"/>
          <p:cNvSpPr txBox="1"/>
          <p:nvPr/>
        </p:nvSpPr>
        <p:spPr>
          <a:xfrm>
            <a:off x="4055567" y="1445882"/>
            <a:ext cx="3221972" cy="830997"/>
          </a:xfrm>
          <a:prstGeom prst="rect">
            <a:avLst/>
          </a:prstGeom>
          <a:noFill/>
        </p:spPr>
        <p:txBody>
          <a:bodyPr wrap="none" rtlCol="0">
            <a:spAutoFit/>
          </a:bodyPr>
          <a:lstStyle/>
          <a:p>
            <a:r>
              <a:rPr lang="en-US" sz="4800" dirty="0" smtClean="0">
                <a:latin typeface="YaleDesign-SmallCap" pitchFamily="2" charset="0"/>
              </a:rPr>
              <a:t>Model </a:t>
            </a:r>
            <a:r>
              <a:rPr lang="en-US" sz="4800" dirty="0" smtClean="0">
                <a:latin typeface="YaleDesign-SmallCap" pitchFamily="2" charset="0"/>
              </a:rPr>
              <a:t>T42</a:t>
            </a:r>
            <a:endParaRPr lang="en-US" sz="4800" dirty="0">
              <a:latin typeface="YaleDesign-SmallCap" pitchFamily="2" charset="0"/>
            </a:endParaRPr>
          </a:p>
        </p:txBody>
      </p:sp>
      <p:sp>
        <p:nvSpPr>
          <p:cNvPr id="11" name="TextBox 10"/>
          <p:cNvSpPr txBox="1"/>
          <p:nvPr/>
        </p:nvSpPr>
        <p:spPr>
          <a:xfrm>
            <a:off x="5591175" y="2152696"/>
            <a:ext cx="1638300" cy="369332"/>
          </a:xfrm>
          <a:prstGeom prst="rect">
            <a:avLst/>
          </a:prstGeom>
          <a:noFill/>
        </p:spPr>
        <p:txBody>
          <a:bodyPr wrap="square" rtlCol="0">
            <a:spAutoFit/>
          </a:bodyPr>
          <a:lstStyle/>
          <a:p>
            <a:pPr algn="r"/>
            <a:r>
              <a:rPr lang="en-US" dirty="0" smtClean="0">
                <a:latin typeface="YaleDesign-SmallCap" pitchFamily="2" charset="0"/>
              </a:rPr>
              <a:t>Version </a:t>
            </a:r>
            <a:r>
              <a:rPr lang="en-US" dirty="0" smtClean="0">
                <a:latin typeface="YaleDesign-SmallCap" pitchFamily="2" charset="0"/>
              </a:rPr>
              <a:t>0.3</a:t>
            </a:r>
            <a:endParaRPr lang="en-US" dirty="0" smtClean="0">
              <a:latin typeface="YaleDesign-SmallCap" pitchFamily="2" charset="0"/>
            </a:endParaRPr>
          </a:p>
        </p:txBody>
      </p:sp>
      <p:sp>
        <p:nvSpPr>
          <p:cNvPr id="12" name="TextBox 11"/>
          <p:cNvSpPr txBox="1"/>
          <p:nvPr/>
        </p:nvSpPr>
        <p:spPr>
          <a:xfrm>
            <a:off x="420488" y="8445174"/>
            <a:ext cx="6923114" cy="830997"/>
          </a:xfrm>
          <a:prstGeom prst="rect">
            <a:avLst/>
          </a:prstGeom>
          <a:noFill/>
        </p:spPr>
        <p:txBody>
          <a:bodyPr wrap="none" rtlCol="0">
            <a:spAutoFit/>
          </a:bodyPr>
          <a:lstStyle/>
          <a:p>
            <a:pPr algn="ctr"/>
            <a:r>
              <a:rPr lang="en-US" sz="4800" dirty="0" smtClean="0">
                <a:latin typeface="YaleDesign-SmallCap" pitchFamily="2" charset="0"/>
              </a:rPr>
              <a:t>Assembly Instructions</a:t>
            </a:r>
            <a:endParaRPr lang="en-US" sz="4800" dirty="0">
              <a:latin typeface="YaleDesign-SmallCap" pitchFamily="2" charset="0"/>
            </a:endParaRPr>
          </a:p>
        </p:txBody>
      </p:sp>
      <p:sp>
        <p:nvSpPr>
          <p:cNvPr id="13" name="TextBox 12"/>
          <p:cNvSpPr txBox="1"/>
          <p:nvPr/>
        </p:nvSpPr>
        <p:spPr>
          <a:xfrm>
            <a:off x="2394067" y="9201196"/>
            <a:ext cx="2975955" cy="369332"/>
          </a:xfrm>
          <a:prstGeom prst="rect">
            <a:avLst/>
          </a:prstGeom>
          <a:noFill/>
        </p:spPr>
        <p:txBody>
          <a:bodyPr wrap="square" rtlCol="0">
            <a:spAutoFit/>
          </a:bodyPr>
          <a:lstStyle/>
          <a:p>
            <a:pPr algn="ctr"/>
            <a:r>
              <a:rPr lang="en-US" dirty="0" smtClean="0">
                <a:latin typeface="YaleDesign-SmallCap" pitchFamily="2" charset="0"/>
              </a:rPr>
              <a:t>Last updated: May </a:t>
            </a:r>
            <a:r>
              <a:rPr lang="en-US" dirty="0" smtClean="0">
                <a:latin typeface="YaleDesign-SmallCap" pitchFamily="2" charset="0"/>
              </a:rPr>
              <a:t>28, </a:t>
            </a:r>
            <a:r>
              <a:rPr lang="en-US" dirty="0" smtClean="0">
                <a:latin typeface="YaleDesign-SmallCap" pitchFamily="2" charset="0"/>
              </a:rPr>
              <a:t>2013</a:t>
            </a:r>
          </a:p>
        </p:txBody>
      </p:sp>
      <p:sp>
        <p:nvSpPr>
          <p:cNvPr id="8" name="Rectangle 7"/>
          <p:cNvSpPr/>
          <p:nvPr/>
        </p:nvSpPr>
        <p:spPr>
          <a:xfrm>
            <a:off x="6677025" y="5200650"/>
            <a:ext cx="9144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480" y="2199556"/>
            <a:ext cx="3504986" cy="3077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232" y="4684142"/>
            <a:ext cx="3654243" cy="2961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9057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28202" y="9267825"/>
            <a:ext cx="426720" cy="769441"/>
          </a:xfrm>
          <a:prstGeom prst="rect">
            <a:avLst/>
          </a:prstGeom>
          <a:noFill/>
        </p:spPr>
        <p:txBody>
          <a:bodyPr wrap="none" rtlCol="0">
            <a:spAutoFit/>
          </a:bodyPr>
          <a:lstStyle/>
          <a:p>
            <a:r>
              <a:rPr lang="en-US" sz="4400" dirty="0" smtClean="0">
                <a:latin typeface="YaleDesign-WebSmallCap" pitchFamily="2" charset="0"/>
              </a:rPr>
              <a:t>7</a:t>
            </a:r>
            <a:endParaRPr lang="en-US" sz="4400" dirty="0">
              <a:latin typeface="YaleDesign-WebSmallCap" pitchFamily="2" charset="0"/>
            </a:endParaRPr>
          </a:p>
        </p:txBody>
      </p:sp>
      <p:sp>
        <p:nvSpPr>
          <p:cNvPr id="15" name="TextBox 14"/>
          <p:cNvSpPr txBox="1"/>
          <p:nvPr/>
        </p:nvSpPr>
        <p:spPr>
          <a:xfrm>
            <a:off x="255280" y="7911837"/>
            <a:ext cx="5840719" cy="1754326"/>
          </a:xfrm>
          <a:prstGeom prst="rect">
            <a:avLst/>
          </a:prstGeom>
          <a:noFill/>
        </p:spPr>
        <p:txBody>
          <a:bodyPr wrap="square" rtlCol="0">
            <a:spAutoFit/>
          </a:bodyPr>
          <a:lstStyle/>
          <a:p>
            <a:pPr algn="just"/>
            <a:r>
              <a:rPr lang="en-US" dirty="0" smtClean="0"/>
              <a:t>Assemble main drive </a:t>
            </a:r>
            <a:r>
              <a:rPr lang="en-US" dirty="0" smtClean="0"/>
              <a:t>pulleys </a:t>
            </a:r>
            <a:r>
              <a:rPr lang="en-US" dirty="0" smtClean="0"/>
              <a:t>onto actuator block sub-assembly as shown. </a:t>
            </a:r>
            <a:r>
              <a:rPr lang="en-US" dirty="0" smtClean="0"/>
              <a:t>Do not worry about zero-position of servo at this time. </a:t>
            </a:r>
            <a:endParaRPr lang="en-US" dirty="0"/>
          </a:p>
          <a:p>
            <a:pPr algn="just"/>
            <a:endParaRPr lang="en-US" dirty="0" smtClean="0"/>
          </a:p>
          <a:p>
            <a:pPr algn="just"/>
            <a:r>
              <a:rPr lang="en-US" dirty="0" smtClean="0"/>
              <a:t>(Optional): It may be beneficial to attach one end of the tendons to the pulleys at this point.</a:t>
            </a:r>
            <a:endParaRPr lang="en-US" dirty="0"/>
          </a:p>
        </p:txBody>
      </p:sp>
      <p:sp>
        <p:nvSpPr>
          <p:cNvPr id="3" name="TextBox 2"/>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6</a:t>
            </a:r>
          </a:p>
          <a:p>
            <a:pPr marL="285750" indent="-285750">
              <a:buFont typeface="Arial" pitchFamily="34" charset="0"/>
              <a:buChar char="•"/>
            </a:pPr>
            <a:r>
              <a:rPr lang="en-US" sz="1600" dirty="0" smtClean="0"/>
              <a:t>b2.stl (x2)</a:t>
            </a:r>
            <a:endParaRPr lang="en-US" sz="1600" dirty="0" smtClean="0"/>
          </a:p>
          <a:p>
            <a:pPr marL="285750" indent="-285750">
              <a:buFont typeface="Arial" pitchFamily="34" charset="0"/>
              <a:buChar char="•"/>
            </a:pPr>
            <a:r>
              <a:rPr lang="en-US" sz="1600" dirty="0">
                <a:solidFill>
                  <a:schemeClr val="dk1"/>
                </a:solidFill>
              </a:rPr>
              <a:t>M2.5, </a:t>
            </a:r>
            <a:r>
              <a:rPr lang="en-US" sz="1600" dirty="0" smtClean="0">
                <a:solidFill>
                  <a:schemeClr val="dk1"/>
                </a:solidFill>
              </a:rPr>
              <a:t>L5mm bolt (x2)</a:t>
            </a:r>
            <a:endParaRPr lang="en-US" sz="1600" dirty="0" smtClean="0">
              <a:solidFill>
                <a:schemeClr val="dk1"/>
              </a:solidFill>
            </a:endParaRPr>
          </a:p>
          <a:p>
            <a:pPr marL="285750" indent="-285750">
              <a:buFont typeface="Arial" pitchFamily="34" charset="0"/>
              <a:buChar char="•"/>
            </a:pPr>
            <a:r>
              <a:rPr lang="en-US" sz="1600" dirty="0">
                <a:solidFill>
                  <a:schemeClr val="dk1"/>
                </a:solidFill>
              </a:rPr>
              <a:t>M2, </a:t>
            </a:r>
            <a:r>
              <a:rPr lang="en-US" sz="1600" dirty="0" smtClean="0">
                <a:solidFill>
                  <a:schemeClr val="dk1"/>
                </a:solidFill>
              </a:rPr>
              <a:t>L5mm bolt (x4)</a:t>
            </a:r>
            <a:endParaRPr lang="en-US" sz="16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547" y="1828800"/>
            <a:ext cx="3714653" cy="260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132" y="4976931"/>
            <a:ext cx="3197481" cy="2735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9688" y="5180842"/>
            <a:ext cx="3103732" cy="232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98579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2324" y="9336833"/>
            <a:ext cx="460382" cy="769441"/>
          </a:xfrm>
          <a:prstGeom prst="rect">
            <a:avLst/>
          </a:prstGeom>
          <a:noFill/>
        </p:spPr>
        <p:txBody>
          <a:bodyPr wrap="none" rtlCol="0">
            <a:spAutoFit/>
          </a:bodyPr>
          <a:lstStyle/>
          <a:p>
            <a:r>
              <a:rPr lang="en-US" sz="4400" dirty="0" smtClean="0">
                <a:latin typeface="YaleDesign-WebSmallCap" pitchFamily="2" charset="0"/>
              </a:rPr>
              <a:t>8</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Assemble main drive </a:t>
            </a:r>
            <a:r>
              <a:rPr lang="en-US" dirty="0" smtClean="0"/>
              <a:t>pulleys </a:t>
            </a:r>
            <a:r>
              <a:rPr lang="en-US" dirty="0" smtClean="0"/>
              <a:t>onto actuator block sub-assembly as shown. </a:t>
            </a:r>
            <a:r>
              <a:rPr lang="en-US" dirty="0" smtClean="0"/>
              <a:t>Do not worry about zero-position of servo at this time.</a:t>
            </a:r>
            <a:endParaRPr lang="en-US" dirty="0"/>
          </a:p>
        </p:txBody>
      </p:sp>
      <p:sp>
        <p:nvSpPr>
          <p:cNvPr id="3" name="TextBox 2"/>
          <p:cNvSpPr txBox="1"/>
          <p:nvPr/>
        </p:nvSpPr>
        <p:spPr>
          <a:xfrm>
            <a:off x="3886200" y="1828800"/>
            <a:ext cx="3429000" cy="1815882"/>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a:t>
            </a:r>
            <a:r>
              <a:rPr lang="en-US" sz="1600" dirty="0" smtClean="0"/>
              <a:t>7</a:t>
            </a:r>
            <a:endParaRPr lang="en-US" sz="1600" dirty="0" smtClean="0"/>
          </a:p>
          <a:p>
            <a:pPr marL="285750" indent="-285750">
              <a:buFont typeface="Arial" pitchFamily="34" charset="0"/>
              <a:buChar char="•"/>
            </a:pPr>
            <a:r>
              <a:rPr lang="en-US" sz="1600" dirty="0" smtClean="0"/>
              <a:t>a3.stl </a:t>
            </a:r>
            <a:endParaRPr lang="en-US" sz="1600" dirty="0" smtClean="0"/>
          </a:p>
          <a:p>
            <a:pPr marL="285750" indent="-285750">
              <a:buFont typeface="Arial" pitchFamily="34" charset="0"/>
              <a:buChar char="•"/>
            </a:pPr>
            <a:r>
              <a:rPr lang="en-US" sz="1600" dirty="0" smtClean="0">
                <a:solidFill>
                  <a:schemeClr val="dk1"/>
                </a:solidFill>
              </a:rPr>
              <a:t>a4.stl</a:t>
            </a:r>
            <a:endParaRPr lang="en-US" sz="1600" dirty="0" smtClean="0">
              <a:solidFill>
                <a:schemeClr val="dk1"/>
              </a:solidFill>
            </a:endParaRPr>
          </a:p>
          <a:p>
            <a:pPr marL="285750" indent="-285750">
              <a:buFont typeface="Arial" pitchFamily="34" charset="0"/>
              <a:buChar char="•"/>
            </a:pPr>
            <a:r>
              <a:rPr lang="en-US" sz="1600" dirty="0">
                <a:solidFill>
                  <a:schemeClr val="dk1"/>
                </a:solidFill>
              </a:rPr>
              <a:t>Ø1/4”, L1-1/2</a:t>
            </a:r>
            <a:r>
              <a:rPr lang="en-US" sz="1600" dirty="0" smtClean="0">
                <a:solidFill>
                  <a:schemeClr val="dk1"/>
                </a:solidFill>
              </a:rPr>
              <a:t>” </a:t>
            </a:r>
            <a:r>
              <a:rPr lang="en-US" sz="1600" dirty="0" smtClean="0">
                <a:solidFill>
                  <a:schemeClr val="dk1"/>
                </a:solidFill>
              </a:rPr>
              <a:t>standoffs S1 (x4)</a:t>
            </a:r>
          </a:p>
          <a:p>
            <a:pPr marL="285750" indent="-285750">
              <a:buFont typeface="Arial" pitchFamily="34" charset="0"/>
              <a:buChar char="•"/>
            </a:pPr>
            <a:r>
              <a:rPr lang="en-US" sz="1600" dirty="0"/>
              <a:t>Socket Cap Screw 8-32, L3/4</a:t>
            </a:r>
            <a:r>
              <a:rPr lang="en-US" sz="1600" dirty="0" smtClean="0"/>
              <a:t>” </a:t>
            </a:r>
            <a:r>
              <a:rPr lang="en-US" sz="1600" dirty="0" smtClean="0">
                <a:solidFill>
                  <a:schemeClr val="dk1"/>
                </a:solidFill>
              </a:rPr>
              <a:t>(x4)</a:t>
            </a:r>
            <a:endParaRPr lang="en-US" sz="16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57" y="1759787"/>
            <a:ext cx="3050346" cy="4227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57" y="6160803"/>
            <a:ext cx="3139299" cy="2283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1044" y="4877718"/>
            <a:ext cx="2959312" cy="2219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0594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04338" y="1181100"/>
            <a:ext cx="2478755" cy="369332"/>
          </a:xfrm>
          <a:prstGeom prst="rect">
            <a:avLst/>
          </a:prstGeom>
          <a:noFill/>
        </p:spPr>
        <p:txBody>
          <a:bodyPr wrap="none" rtlCol="0">
            <a:spAutoFit/>
          </a:bodyPr>
          <a:lstStyle/>
          <a:p>
            <a:r>
              <a:rPr lang="en-US" dirty="0" smtClean="0">
                <a:latin typeface="YaleAdmin-WebSmallCap" pitchFamily="2" charset="0"/>
              </a:rPr>
              <a:t>Flexure-Base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99263" y="9268724"/>
            <a:ext cx="489236" cy="769441"/>
          </a:xfrm>
          <a:prstGeom prst="rect">
            <a:avLst/>
          </a:prstGeom>
          <a:noFill/>
        </p:spPr>
        <p:txBody>
          <a:bodyPr wrap="none" rtlCol="0">
            <a:spAutoFit/>
          </a:bodyPr>
          <a:lstStyle/>
          <a:p>
            <a:r>
              <a:rPr lang="en-US" sz="4400" dirty="0" smtClean="0">
                <a:latin typeface="YaleDesign-WebSmallCap" pitchFamily="2" charset="0"/>
              </a:rPr>
              <a:t>9</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For pivot-base fingers, skip to step </a:t>
            </a:r>
            <a:r>
              <a:rPr lang="en-US" dirty="0" smtClean="0"/>
              <a:t>11. </a:t>
            </a:r>
            <a:r>
              <a:rPr lang="en-US" dirty="0" smtClean="0"/>
              <a:t>Use a shim </a:t>
            </a:r>
            <a:r>
              <a:rPr lang="en-US" dirty="0" smtClean="0"/>
              <a:t>while press-fitting the pins to help </a:t>
            </a:r>
            <a:r>
              <a:rPr lang="en-US" dirty="0" smtClean="0"/>
              <a:t>ensure that nylon pulley spins freely at finger base</a:t>
            </a:r>
            <a:endParaRPr lang="en-US" dirty="0"/>
          </a:p>
        </p:txBody>
      </p:sp>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err="1"/>
              <a:t>f</a:t>
            </a:r>
            <a:r>
              <a:rPr lang="en-US" sz="1600" dirty="0" err="1" smtClean="0"/>
              <a:t>inger_flexure.stl</a:t>
            </a:r>
            <a:r>
              <a:rPr lang="en-US" sz="1600" dirty="0" smtClean="0"/>
              <a:t> </a:t>
            </a:r>
            <a:r>
              <a:rPr lang="en-US" sz="1600" dirty="0" smtClean="0"/>
              <a:t>(</a:t>
            </a:r>
            <a:r>
              <a:rPr lang="en-US" sz="1600" dirty="0" smtClean="0"/>
              <a:t>x2)</a:t>
            </a:r>
            <a:endParaRPr lang="en-US" sz="1600" dirty="0" smtClean="0"/>
          </a:p>
          <a:p>
            <a:pPr marL="285750" indent="-285750">
              <a:buFont typeface="Arial" pitchFamily="34" charset="0"/>
              <a:buChar char="•"/>
            </a:pPr>
            <a:r>
              <a:rPr lang="en-US" sz="1600" dirty="0" smtClean="0"/>
              <a:t>Pulley P1 (</a:t>
            </a:r>
            <a:r>
              <a:rPr lang="en-US" sz="1600" dirty="0" smtClean="0"/>
              <a:t>x6)</a:t>
            </a:r>
            <a:endParaRPr lang="en-US" sz="1600" dirty="0" smtClean="0"/>
          </a:p>
          <a:p>
            <a:pPr marL="285750" indent="-285750">
              <a:buFont typeface="Arial" pitchFamily="34" charset="0"/>
              <a:buChar char="•"/>
            </a:pPr>
            <a:r>
              <a:rPr lang="en-US" sz="1600" dirty="0" smtClean="0"/>
              <a:t>L1-1/4” </a:t>
            </a:r>
            <a:r>
              <a:rPr lang="en-US" sz="1600" dirty="0" smtClean="0"/>
              <a:t>pin </a:t>
            </a:r>
            <a:r>
              <a:rPr lang="en-US" sz="1600" dirty="0" smtClean="0"/>
              <a:t>J1 </a:t>
            </a:r>
            <a:r>
              <a:rPr lang="en-US" sz="1600" dirty="0" smtClean="0"/>
              <a:t>(</a:t>
            </a:r>
            <a:r>
              <a:rPr lang="en-US" sz="1600" dirty="0" smtClean="0"/>
              <a:t>x10)</a:t>
            </a:r>
            <a:endParaRPr lang="en-US" sz="16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733" y="1828800"/>
            <a:ext cx="3406097" cy="3615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1404" y="5339751"/>
            <a:ext cx="3323255" cy="3380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76250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13003" y="9277350"/>
            <a:ext cx="696024" cy="769441"/>
          </a:xfrm>
          <a:prstGeom prst="rect">
            <a:avLst/>
          </a:prstGeom>
          <a:noFill/>
        </p:spPr>
        <p:txBody>
          <a:bodyPr wrap="none" rtlCol="0">
            <a:spAutoFit/>
          </a:bodyPr>
          <a:lstStyle/>
          <a:p>
            <a:r>
              <a:rPr lang="en-US" sz="4400" dirty="0" smtClean="0">
                <a:latin typeface="YaleDesign-WebSmallCap" pitchFamily="2" charset="0"/>
              </a:rPr>
              <a:t>10</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Insert fingers into top plate from </a:t>
            </a:r>
            <a:r>
              <a:rPr lang="en-US" dirty="0" smtClean="0"/>
              <a:t>below </a:t>
            </a:r>
            <a:r>
              <a:rPr lang="en-US" dirty="0" smtClean="0"/>
              <a:t>as illustrated in the figures. Finger base should lie flush with plate </a:t>
            </a:r>
            <a:r>
              <a:rPr lang="en-US" i="1" dirty="0" smtClean="0"/>
              <a:t>a2.stl</a:t>
            </a:r>
            <a:endParaRPr lang="en-US" i="1" dirty="0"/>
          </a:p>
        </p:txBody>
      </p:sp>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Finger sub-assembly from step </a:t>
            </a:r>
            <a:r>
              <a:rPr lang="en-US" sz="1600" dirty="0"/>
              <a:t>9</a:t>
            </a:r>
            <a:r>
              <a:rPr lang="en-US" sz="1600" dirty="0" smtClean="0"/>
              <a:t> </a:t>
            </a:r>
            <a:r>
              <a:rPr lang="en-US" sz="1600" dirty="0" smtClean="0"/>
              <a:t>(</a:t>
            </a:r>
            <a:r>
              <a:rPr lang="en-US" sz="1600" dirty="0" smtClean="0"/>
              <a:t>x2)</a:t>
            </a:r>
            <a:endParaRPr lang="en-US" sz="1600" dirty="0" smtClean="0"/>
          </a:p>
          <a:p>
            <a:pPr marL="285750" indent="-285750">
              <a:buFont typeface="Arial" pitchFamily="34" charset="0"/>
              <a:buChar char="•"/>
            </a:pPr>
            <a:r>
              <a:rPr lang="en-US" sz="1600" dirty="0" smtClean="0"/>
              <a:t>a2.stl</a:t>
            </a:r>
            <a:endParaRPr lang="en-US" sz="1600"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92" y="1828800"/>
            <a:ext cx="3738608" cy="21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1783" y="4753155"/>
            <a:ext cx="4148246" cy="2557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4370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713519"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21629" y="9277350"/>
            <a:ext cx="601447" cy="769441"/>
          </a:xfrm>
          <a:prstGeom prst="rect">
            <a:avLst/>
          </a:prstGeom>
          <a:noFill/>
        </p:spPr>
        <p:txBody>
          <a:bodyPr wrap="none" rtlCol="0">
            <a:spAutoFit/>
          </a:bodyPr>
          <a:lstStyle/>
          <a:p>
            <a:r>
              <a:rPr lang="en-US" sz="4400" dirty="0" smtClean="0">
                <a:latin typeface="YaleDesign-WebSmallCap" pitchFamily="2" charset="0"/>
              </a:rPr>
              <a:t>11</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Assemble pivot base sub-assembly as shown. Use shim when press-fitting the pin and pulley to ensure that the pulley spins freely after assembly.</a:t>
            </a:r>
            <a:endParaRPr lang="en-US" dirty="0"/>
          </a:p>
        </p:txBody>
      </p:sp>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c1.stl (x2)</a:t>
            </a:r>
          </a:p>
          <a:p>
            <a:pPr marL="285750" indent="-285750">
              <a:buFont typeface="Arial" pitchFamily="34" charset="0"/>
              <a:buChar char="•"/>
            </a:pPr>
            <a:r>
              <a:rPr lang="en-US" sz="1600" dirty="0" smtClean="0"/>
              <a:t>L5/8” pin </a:t>
            </a:r>
            <a:r>
              <a:rPr lang="en-US" sz="1600" dirty="0" smtClean="0"/>
              <a:t>J3 </a:t>
            </a:r>
            <a:r>
              <a:rPr lang="en-US" sz="1600" dirty="0" smtClean="0"/>
              <a:t>(x2)</a:t>
            </a:r>
          </a:p>
          <a:p>
            <a:pPr marL="285750" indent="-285750">
              <a:buFont typeface="Arial" pitchFamily="34" charset="0"/>
              <a:buChar char="•"/>
            </a:pPr>
            <a:r>
              <a:rPr lang="en-US" sz="1600" dirty="0" smtClean="0"/>
              <a:t>Pulley P1 (x2)</a:t>
            </a:r>
            <a:endParaRPr lang="en-US" sz="16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81" y="1828800"/>
            <a:ext cx="3426940" cy="3629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0" y="5391509"/>
            <a:ext cx="3308304" cy="3170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2351" y="4367284"/>
            <a:ext cx="2916698" cy="2797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59120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3507" cy="769441"/>
          </a:xfrm>
          <a:prstGeom prst="rect">
            <a:avLst/>
          </a:prstGeom>
          <a:noFill/>
        </p:spPr>
        <p:txBody>
          <a:bodyPr wrap="none" rtlCol="0">
            <a:spAutoFit/>
          </a:bodyPr>
          <a:lstStyle/>
          <a:p>
            <a:r>
              <a:rPr lang="en-US" sz="4400" dirty="0" smtClean="0">
                <a:latin typeface="YaleDesign-WebSmallCap" pitchFamily="2" charset="0"/>
              </a:rPr>
              <a:t>12</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Assemble top pivot base plate as shown above. The finger pivot bases should fit flush with the top plate.</a:t>
            </a:r>
            <a:endParaRPr lang="en-US" dirty="0"/>
          </a:p>
        </p:txBody>
      </p:sp>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Sub-assemblies from step </a:t>
            </a:r>
            <a:r>
              <a:rPr lang="en-US" sz="1600" dirty="0" smtClean="0"/>
              <a:t>11 </a:t>
            </a:r>
            <a:r>
              <a:rPr lang="en-US" sz="1600" dirty="0" smtClean="0"/>
              <a:t>(</a:t>
            </a:r>
            <a:r>
              <a:rPr lang="en-US" sz="1600" dirty="0" smtClean="0"/>
              <a:t>x2)</a:t>
            </a:r>
            <a:endParaRPr lang="en-US" sz="1600" dirty="0" smtClean="0"/>
          </a:p>
          <a:p>
            <a:pPr marL="285750" indent="-285750">
              <a:buFont typeface="Arial" pitchFamily="34" charset="0"/>
              <a:buChar char="•"/>
            </a:pPr>
            <a:r>
              <a:rPr lang="en-US" sz="1600" dirty="0" smtClean="0"/>
              <a:t>a2_pivot.stl</a:t>
            </a:r>
            <a:endParaRPr lang="en-US" sz="16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596" y="1828800"/>
            <a:ext cx="3678645" cy="2900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71" y="5363539"/>
            <a:ext cx="3780327" cy="281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0148" y="4218867"/>
            <a:ext cx="2681104" cy="2550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1134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7" y="1759789"/>
            <a:ext cx="3931103" cy="3582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22286" cy="769441"/>
          </a:xfrm>
          <a:prstGeom prst="rect">
            <a:avLst/>
          </a:prstGeom>
          <a:noFill/>
        </p:spPr>
        <p:txBody>
          <a:bodyPr wrap="none" rtlCol="0">
            <a:spAutoFit/>
          </a:bodyPr>
          <a:lstStyle/>
          <a:p>
            <a:r>
              <a:rPr lang="en-US" sz="4400" dirty="0" smtClean="0">
                <a:latin typeface="YaleDesign-WebSmallCap" pitchFamily="2" charset="0"/>
              </a:rPr>
              <a:t>13</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Assemble top pivot base plate as shown above. The finger pivot bases should fit flush with the top plate.</a:t>
            </a:r>
            <a:endParaRPr lang="en-US" dirty="0"/>
          </a:p>
        </p:txBody>
      </p:sp>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Sub-assemblies from step </a:t>
            </a:r>
            <a:r>
              <a:rPr lang="en-US" sz="1600" dirty="0" smtClean="0"/>
              <a:t>11 </a:t>
            </a:r>
            <a:r>
              <a:rPr lang="en-US" sz="1600" dirty="0" smtClean="0"/>
              <a:t>(</a:t>
            </a:r>
            <a:r>
              <a:rPr lang="en-US" sz="1600" dirty="0" smtClean="0"/>
              <a:t>x2)</a:t>
            </a:r>
            <a:endParaRPr lang="en-US" sz="1600" dirty="0" smtClean="0"/>
          </a:p>
          <a:p>
            <a:pPr marL="285750" indent="-285750">
              <a:buFont typeface="Arial" pitchFamily="34" charset="0"/>
              <a:buChar char="•"/>
            </a:pPr>
            <a:r>
              <a:rPr lang="en-US" sz="1600" dirty="0" smtClean="0"/>
              <a:t>a2_pivot.stl</a:t>
            </a:r>
            <a:endParaRPr lang="en-US" sz="1600" dirty="0"/>
          </a:p>
        </p:txBody>
      </p:sp>
      <p:pic>
        <p:nvPicPr>
          <p:cNvPr id="1638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9400" y="3984759"/>
            <a:ext cx="3569314" cy="1962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863" y="6939250"/>
            <a:ext cx="2049527" cy="1537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9676" y="6939249"/>
            <a:ext cx="2049527" cy="1537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2476" y="6939249"/>
            <a:ext cx="2049528" cy="1537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37280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57552" cy="769441"/>
          </a:xfrm>
          <a:prstGeom prst="rect">
            <a:avLst/>
          </a:prstGeom>
          <a:noFill/>
        </p:spPr>
        <p:txBody>
          <a:bodyPr wrap="none" rtlCol="0">
            <a:spAutoFit/>
          </a:bodyPr>
          <a:lstStyle/>
          <a:p>
            <a:r>
              <a:rPr lang="en-US" sz="4400" dirty="0" smtClean="0">
                <a:latin typeface="YaleDesign-WebSmallCap" pitchFamily="2" charset="0"/>
              </a:rPr>
              <a:t>14</a:t>
            </a:r>
            <a:endParaRPr lang="en-US" sz="4400" dirty="0">
              <a:latin typeface="YaleDesign-WebSmallCap" pitchFamily="2" charset="0"/>
            </a:endParaRPr>
          </a:p>
        </p:txBody>
      </p:sp>
      <p:sp>
        <p:nvSpPr>
          <p:cNvPr id="15" name="TextBox 14"/>
          <p:cNvSpPr txBox="1"/>
          <p:nvPr/>
        </p:nvSpPr>
        <p:spPr>
          <a:xfrm>
            <a:off x="255280" y="8631019"/>
            <a:ext cx="5840719" cy="923330"/>
          </a:xfrm>
          <a:prstGeom prst="rect">
            <a:avLst/>
          </a:prstGeom>
          <a:noFill/>
        </p:spPr>
        <p:txBody>
          <a:bodyPr wrap="square" rtlCol="0">
            <a:spAutoFit/>
          </a:bodyPr>
          <a:lstStyle/>
          <a:p>
            <a:pPr algn="just"/>
            <a:r>
              <a:rPr lang="en-US" dirty="0" smtClean="0"/>
              <a:t>Use remaining socket screws to clamp the entire assembly together in place. The actuator block sub-assembly from step </a:t>
            </a:r>
            <a:r>
              <a:rPr lang="en-US" dirty="0" smtClean="0"/>
              <a:t>8 </a:t>
            </a:r>
            <a:r>
              <a:rPr lang="en-US" dirty="0" smtClean="0"/>
              <a:t>should fit snugly </a:t>
            </a:r>
            <a:endParaRPr lang="en-US" i="1" dirty="0"/>
          </a:p>
        </p:txBody>
      </p:sp>
      <p:sp>
        <p:nvSpPr>
          <p:cNvPr id="16" name="TextBox 15"/>
          <p:cNvSpPr txBox="1"/>
          <p:nvPr/>
        </p:nvSpPr>
        <p:spPr>
          <a:xfrm>
            <a:off x="2170594" y="1181100"/>
            <a:ext cx="3408625" cy="369332"/>
          </a:xfrm>
          <a:prstGeom prst="rect">
            <a:avLst/>
          </a:prstGeom>
          <a:noFill/>
        </p:spPr>
        <p:txBody>
          <a:bodyPr wrap="none" rtlCol="0">
            <a:spAutoFit/>
          </a:bodyPr>
          <a:lstStyle/>
          <a:p>
            <a:r>
              <a:rPr lang="en-US" dirty="0" smtClean="0">
                <a:latin typeface="YaleAdmin-WebSmallCap" pitchFamily="2" charset="0"/>
              </a:rPr>
              <a:t>Final Assembly – Flexure base</a:t>
            </a:r>
            <a:endParaRPr lang="en-US" dirty="0">
              <a:latin typeface="YaleAdmin-WebSmallCap" pitchFamily="2"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1" y="1879122"/>
            <a:ext cx="3803153" cy="3197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5556" y="5076968"/>
            <a:ext cx="4432147" cy="3012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Bottom base s</a:t>
            </a:r>
            <a:r>
              <a:rPr lang="en-US" sz="1600" dirty="0" smtClean="0"/>
              <a:t>ub-assembly </a:t>
            </a:r>
            <a:r>
              <a:rPr lang="en-US" sz="1600" dirty="0" smtClean="0"/>
              <a:t>from step </a:t>
            </a:r>
            <a:r>
              <a:rPr lang="en-US" sz="1600" dirty="0" smtClean="0"/>
              <a:t>8</a:t>
            </a:r>
          </a:p>
          <a:p>
            <a:pPr marL="285750" indent="-285750">
              <a:buFont typeface="Arial" pitchFamily="34" charset="0"/>
              <a:buChar char="•"/>
            </a:pPr>
            <a:r>
              <a:rPr lang="en-US" sz="1600" dirty="0" smtClean="0"/>
              <a:t>Top sub-assembly from step 10</a:t>
            </a:r>
            <a:endParaRPr lang="en-US" sz="1600" dirty="0" smtClean="0"/>
          </a:p>
          <a:p>
            <a:pPr marL="285750" indent="-285750">
              <a:buFont typeface="Arial" pitchFamily="34" charset="0"/>
              <a:buChar char="•"/>
            </a:pPr>
            <a:r>
              <a:rPr lang="en-US" sz="1600" dirty="0" smtClean="0"/>
              <a:t>a1.stl</a:t>
            </a:r>
            <a:endParaRPr lang="en-US" sz="1600" dirty="0"/>
          </a:p>
        </p:txBody>
      </p:sp>
    </p:spTree>
    <p:extLst>
      <p:ext uri="{BB962C8B-B14F-4D97-AF65-F5344CB8AC3E}">
        <p14:creationId xmlns:p14="http://schemas.microsoft.com/office/powerpoint/2010/main" val="33108218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12668" cy="769441"/>
          </a:xfrm>
          <a:prstGeom prst="rect">
            <a:avLst/>
          </a:prstGeom>
          <a:noFill/>
        </p:spPr>
        <p:txBody>
          <a:bodyPr wrap="none" rtlCol="0">
            <a:spAutoFit/>
          </a:bodyPr>
          <a:lstStyle/>
          <a:p>
            <a:r>
              <a:rPr lang="en-US" sz="4400" dirty="0" smtClean="0">
                <a:latin typeface="YaleDesign-WebSmallCap" pitchFamily="2" charset="0"/>
              </a:rPr>
              <a:t>15</a:t>
            </a:r>
            <a:endParaRPr lang="en-US" sz="4400" dirty="0">
              <a:latin typeface="YaleDesign-WebSmallCap" pitchFamily="2" charset="0"/>
            </a:endParaRPr>
          </a:p>
        </p:txBody>
      </p:sp>
      <p:sp>
        <p:nvSpPr>
          <p:cNvPr id="15" name="TextBox 14"/>
          <p:cNvSpPr txBox="1"/>
          <p:nvPr/>
        </p:nvSpPr>
        <p:spPr>
          <a:xfrm>
            <a:off x="255280" y="8631019"/>
            <a:ext cx="5840719" cy="923330"/>
          </a:xfrm>
          <a:prstGeom prst="rect">
            <a:avLst/>
          </a:prstGeom>
          <a:noFill/>
        </p:spPr>
        <p:txBody>
          <a:bodyPr wrap="square" rtlCol="0">
            <a:spAutoFit/>
          </a:bodyPr>
          <a:lstStyle/>
          <a:p>
            <a:pPr algn="just"/>
            <a:r>
              <a:rPr lang="en-US" dirty="0" smtClean="0"/>
              <a:t>Use remaining socket screws to clamp the entire assembly together in place. The actuator block sub-assembly from step </a:t>
            </a:r>
            <a:r>
              <a:rPr lang="en-US" dirty="0" smtClean="0"/>
              <a:t>8 </a:t>
            </a:r>
            <a:r>
              <a:rPr lang="en-US" dirty="0" smtClean="0"/>
              <a:t>should fit snugly </a:t>
            </a:r>
            <a:endParaRPr lang="en-US" i="1" dirty="0"/>
          </a:p>
        </p:txBody>
      </p:sp>
      <p:sp>
        <p:nvSpPr>
          <p:cNvPr id="16" name="TextBox 15"/>
          <p:cNvSpPr txBox="1"/>
          <p:nvPr/>
        </p:nvSpPr>
        <p:spPr>
          <a:xfrm>
            <a:off x="2294419" y="1181100"/>
            <a:ext cx="3132909" cy="369332"/>
          </a:xfrm>
          <a:prstGeom prst="rect">
            <a:avLst/>
          </a:prstGeom>
          <a:noFill/>
        </p:spPr>
        <p:txBody>
          <a:bodyPr wrap="none" rtlCol="0">
            <a:spAutoFit/>
          </a:bodyPr>
          <a:lstStyle/>
          <a:p>
            <a:r>
              <a:rPr lang="en-US" dirty="0" smtClean="0">
                <a:latin typeface="YaleAdmin-WebSmallCap" pitchFamily="2" charset="0"/>
              </a:rPr>
              <a:t>Final Assembly – Pivot base</a:t>
            </a:r>
            <a:endParaRPr lang="en-US" dirty="0">
              <a:latin typeface="YaleAdmin-WebSmallCap" pitchFamily="2"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758" y="1802919"/>
            <a:ext cx="3627522" cy="2755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5" y="5020032"/>
            <a:ext cx="3587900" cy="2308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7364" y="5159283"/>
            <a:ext cx="3004024" cy="2253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Bottom base sub-assembly </a:t>
            </a:r>
            <a:r>
              <a:rPr lang="en-US" sz="1600" dirty="0" smtClean="0"/>
              <a:t>from step </a:t>
            </a:r>
            <a:r>
              <a:rPr lang="en-US" sz="1600" dirty="0" smtClean="0"/>
              <a:t>8</a:t>
            </a:r>
          </a:p>
          <a:p>
            <a:pPr marL="285750" indent="-285750">
              <a:buFont typeface="Arial" pitchFamily="34" charset="0"/>
              <a:buChar char="•"/>
            </a:pPr>
            <a:r>
              <a:rPr lang="en-US" sz="1600" dirty="0" smtClean="0"/>
              <a:t>Top sub-assembly from step 13</a:t>
            </a:r>
            <a:endParaRPr lang="en-US" sz="1600" dirty="0" smtClean="0"/>
          </a:p>
          <a:p>
            <a:pPr marL="285750" indent="-285750">
              <a:buFont typeface="Arial" pitchFamily="34" charset="0"/>
              <a:buChar char="•"/>
            </a:pPr>
            <a:r>
              <a:rPr lang="en-US" sz="1600" dirty="0" smtClean="0"/>
              <a:t>a1.stl</a:t>
            </a:r>
          </a:p>
        </p:txBody>
      </p:sp>
    </p:spTree>
    <p:extLst>
      <p:ext uri="{BB962C8B-B14F-4D97-AF65-F5344CB8AC3E}">
        <p14:creationId xmlns:p14="http://schemas.microsoft.com/office/powerpoint/2010/main" val="3597974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225448" y="1360280"/>
            <a:ext cx="5179894" cy="3165890"/>
            <a:chOff x="1225448" y="1371604"/>
            <a:chExt cx="5179894" cy="316589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5448" y="1371604"/>
              <a:ext cx="5179894" cy="284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a:off x="2691215" y="3830128"/>
              <a:ext cx="0" cy="707366"/>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 name="Arc 4"/>
            <p:cNvSpPr/>
            <p:nvPr/>
          </p:nvSpPr>
          <p:spPr>
            <a:xfrm>
              <a:off x="2243540" y="3638550"/>
              <a:ext cx="447675" cy="4476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 name="Straight Connector 6"/>
            <p:cNvCxnSpPr/>
            <p:nvPr/>
          </p:nvCxnSpPr>
          <p:spPr>
            <a:xfrm flipV="1">
              <a:off x="1757363" y="3638550"/>
              <a:ext cx="710014" cy="22383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rot="16200000" flipH="1">
              <a:off x="1533525" y="3414712"/>
              <a:ext cx="447675" cy="4476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 name="Straight Connector 10"/>
            <p:cNvCxnSpPr/>
            <p:nvPr/>
          </p:nvCxnSpPr>
          <p:spPr>
            <a:xfrm flipV="1">
              <a:off x="1533525" y="3176588"/>
              <a:ext cx="0" cy="4048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flipH="1">
              <a:off x="1533524" y="3024187"/>
              <a:ext cx="447675" cy="4476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Connector 12"/>
            <p:cNvCxnSpPr/>
            <p:nvPr/>
          </p:nvCxnSpPr>
          <p:spPr>
            <a:xfrm flipV="1">
              <a:off x="1757363" y="2924175"/>
              <a:ext cx="1133475" cy="1000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890838" y="2924175"/>
              <a:ext cx="284801" cy="15240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175639" y="2795816"/>
              <a:ext cx="1053461" cy="280759"/>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229100" y="2519363"/>
              <a:ext cx="180975" cy="27645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410075" y="2309813"/>
              <a:ext cx="528638" cy="20955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938713" y="2309813"/>
              <a:ext cx="323850"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262563" y="2269331"/>
              <a:ext cx="80963" cy="809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smtClean="0"/>
              <a:t>Tendon Routing</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96024" cy="769441"/>
          </a:xfrm>
          <a:prstGeom prst="rect">
            <a:avLst/>
          </a:prstGeom>
          <a:noFill/>
        </p:spPr>
        <p:txBody>
          <a:bodyPr wrap="none" rtlCol="0">
            <a:spAutoFit/>
          </a:bodyPr>
          <a:lstStyle/>
          <a:p>
            <a:r>
              <a:rPr lang="en-US" sz="4400" dirty="0">
                <a:latin typeface="YaleDesign-WebSmallCap" pitchFamily="2" charset="0"/>
              </a:rPr>
              <a:t>1</a:t>
            </a:r>
            <a:r>
              <a:rPr lang="en-US" sz="4400" dirty="0" smtClean="0">
                <a:latin typeface="YaleDesign-WebSmallCap" pitchFamily="2" charset="0"/>
              </a:rPr>
              <a:t>6</a:t>
            </a:r>
            <a:endParaRPr lang="en-US" sz="4400" dirty="0">
              <a:latin typeface="YaleDesign-WebSmallCap" pitchFamily="2" charset="0"/>
            </a:endParaRPr>
          </a:p>
        </p:txBody>
      </p:sp>
      <p:sp>
        <p:nvSpPr>
          <p:cNvPr id="15" name="TextBox 14"/>
          <p:cNvSpPr txBox="1"/>
          <p:nvPr/>
        </p:nvSpPr>
        <p:spPr>
          <a:xfrm>
            <a:off x="255280" y="7689307"/>
            <a:ext cx="5840719" cy="2031325"/>
          </a:xfrm>
          <a:prstGeom prst="rect">
            <a:avLst/>
          </a:prstGeom>
          <a:noFill/>
        </p:spPr>
        <p:txBody>
          <a:bodyPr wrap="square" rtlCol="0">
            <a:spAutoFit/>
          </a:bodyPr>
          <a:lstStyle/>
          <a:p>
            <a:pPr algn="just"/>
            <a:r>
              <a:rPr lang="en-US" dirty="0" smtClean="0"/>
              <a:t>Tendons for flexure-based fingers run from the drive pulleys, through the top plate, across the 3 pulleys in the finger base, and through the finger routing ports, anchoring at the back of the fingertip, as shown above.</a:t>
            </a:r>
          </a:p>
          <a:p>
            <a:pPr algn="just"/>
            <a:endParaRPr lang="en-US" i="1" dirty="0"/>
          </a:p>
          <a:p>
            <a:pPr algn="just"/>
            <a:r>
              <a:rPr lang="en-US" dirty="0"/>
              <a:t>There should be enough tendon to leave slack after tying both ends</a:t>
            </a:r>
            <a:r>
              <a:rPr lang="en-US" dirty="0" smtClean="0"/>
              <a:t>.</a:t>
            </a:r>
            <a:endParaRPr lang="en-US" dirty="0"/>
          </a:p>
        </p:txBody>
      </p:sp>
      <p:sp>
        <p:nvSpPr>
          <p:cNvPr id="16" name="TextBox 15"/>
          <p:cNvSpPr txBox="1"/>
          <p:nvPr/>
        </p:nvSpPr>
        <p:spPr>
          <a:xfrm>
            <a:off x="2691215" y="1181100"/>
            <a:ext cx="2478755" cy="369332"/>
          </a:xfrm>
          <a:prstGeom prst="rect">
            <a:avLst/>
          </a:prstGeom>
          <a:noFill/>
        </p:spPr>
        <p:txBody>
          <a:bodyPr wrap="none" rtlCol="0">
            <a:spAutoFit/>
          </a:bodyPr>
          <a:lstStyle/>
          <a:p>
            <a:r>
              <a:rPr lang="en-US" dirty="0" smtClean="0">
                <a:latin typeface="YaleAdmin-WebSmallCap" pitchFamily="2" charset="0"/>
              </a:rPr>
              <a:t>Flexure-Base Fingers</a:t>
            </a:r>
            <a:endParaRPr lang="en-US" dirty="0">
              <a:latin typeface="YaleAdmin-WebSmallCap" pitchFamily="2" charset="0"/>
            </a:endParaRPr>
          </a:p>
        </p:txBody>
      </p:sp>
    </p:spTree>
    <p:extLst>
      <p:ext uri="{BB962C8B-B14F-4D97-AF65-F5344CB8AC3E}">
        <p14:creationId xmlns:p14="http://schemas.microsoft.com/office/powerpoint/2010/main" val="33456209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smtClean="0"/>
              <a:t>(</a:t>
            </a:r>
            <a:r>
              <a:rPr lang="en-US" dirty="0" smtClean="0"/>
              <a:t>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23308197"/>
              </p:ext>
            </p:extLst>
          </p:nvPr>
        </p:nvGraphicFramePr>
        <p:xfrm>
          <a:off x="466725" y="1285876"/>
          <a:ext cx="6838952" cy="5839909"/>
        </p:xfrm>
        <a:graphic>
          <a:graphicData uri="http://schemas.openxmlformats.org/drawingml/2006/table">
            <a:tbl>
              <a:tblPr firstRow="1" bandRow="1">
                <a:tableStyleId>{5C22544A-7EE6-4342-B048-85BDC9FD1C3A}</a:tableStyleId>
              </a:tblPr>
              <a:tblGrid>
                <a:gridCol w="2486025"/>
                <a:gridCol w="933451"/>
                <a:gridCol w="1533524"/>
                <a:gridCol w="1885952"/>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r>
              <a:tr h="307766">
                <a:tc>
                  <a:txBody>
                    <a:bodyPr/>
                    <a:lstStyle/>
                    <a:p>
                      <a:r>
                        <a:rPr lang="en-US" sz="1200" dirty="0" smtClean="0"/>
                        <a:t>a1.stl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 </a:t>
                      </a:r>
                      <a:r>
                        <a:rPr lang="en-US" sz="1200" dirty="0" smtClean="0"/>
                        <a:t>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a2.stl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a:t>
                      </a:r>
                      <a:r>
                        <a:rPr lang="en-US" sz="1200" baseline="0" dirty="0" smtClean="0"/>
                        <a:t>Keeper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a3.stl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a4.stl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b1.stl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Central Coupler</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b2.stl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err="1" smtClean="0"/>
                        <a:t>finger_flexure.stl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Finger Molds</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err="1" smtClean="0"/>
                        <a:t>Robotis</a:t>
                      </a:r>
                      <a:r>
                        <a:rPr lang="en-US" sz="1200" dirty="0" smtClean="0"/>
                        <a:t> </a:t>
                      </a:r>
                      <a:r>
                        <a:rPr lang="en-US" sz="1200" dirty="0" smtClean="0"/>
                        <a:t>RX-28 </a:t>
                      </a:r>
                      <a:r>
                        <a:rPr lang="en-US" sz="1200" dirty="0" err="1" smtClean="0"/>
                        <a:t>Dynamixel</a:t>
                      </a:r>
                      <a:endParaRPr lang="en-US" sz="1200" dirty="0"/>
                    </a:p>
                  </a:txBody>
                  <a:tcPr/>
                </a:tc>
                <a:tc>
                  <a:txBody>
                    <a:bodyPr/>
                    <a:lstStyle/>
                    <a:p>
                      <a:r>
                        <a:rPr lang="en-US" sz="1200" dirty="0" smtClean="0"/>
                        <a:t>2</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dirty="0" smtClean="0"/>
                        <a:t> [</a:t>
                      </a:r>
                      <a:r>
                        <a:rPr lang="en-US" sz="1200" dirty="0" smtClean="0">
                          <a:hlinkClick r:id="rId2"/>
                        </a:rPr>
                        <a:t>link</a:t>
                      </a:r>
                      <a:r>
                        <a:rPr lang="en-US" sz="1200" dirty="0" smtClean="0"/>
                        <a:t>]</a:t>
                      </a:r>
                      <a:endParaRPr lang="en-US" sz="1200" dirty="0"/>
                    </a:p>
                  </a:txBody>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Ø1/8”, L1-1/4” steel dowel pin (J1)</a:t>
                      </a:r>
                      <a:endParaRPr lang="en-US" sz="1200" dirty="0" smtClean="0"/>
                    </a:p>
                  </a:txBody>
                  <a:tcPr/>
                </a:tc>
                <a:tc>
                  <a:txBody>
                    <a:bodyPr/>
                    <a:lstStyle/>
                    <a:p>
                      <a:r>
                        <a:rPr lang="en-US" sz="1200" dirty="0" smtClean="0"/>
                        <a:t>10</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98381A477</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Ø3/8”, Wd1/8” nylon pulley (P1)</a:t>
                      </a:r>
                      <a:endParaRPr lang="en-US" sz="1200" dirty="0"/>
                    </a:p>
                  </a:txBody>
                  <a:tcPr/>
                </a:tc>
                <a:tc>
                  <a:txBody>
                    <a:bodyPr/>
                    <a:lstStyle/>
                    <a:p>
                      <a:r>
                        <a:rPr lang="en-US" sz="1200" dirty="0" smtClean="0"/>
                        <a:t>6</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4"/>
                        </a:rPr>
                        <a:t>3434T31</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M2.5, L5mm bolt</a:t>
                      </a:r>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 w/ </a:t>
                      </a:r>
                      <a:r>
                        <a:rPr lang="en-US" sz="1200" dirty="0" err="1" smtClean="0"/>
                        <a:t>Dynamixel</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dirty="0" smtClean="0">
                          <a:solidFill>
                            <a:srgbClr val="800080"/>
                          </a:solidFill>
                          <a:hlinkClick r:id="rId5" tooltip="Add this product to your current order"/>
                        </a:rPr>
                        <a:t>92290A055</a:t>
                      </a:r>
                      <a:r>
                        <a:rPr lang="en-US" sz="1200" dirty="0">
                          <a:solidFill>
                            <a:schemeClr val="dk1"/>
                          </a:solidFill>
                        </a:rPr>
                        <a:t>]</a:t>
                      </a:r>
                      <a:endParaRPr lang="en-US" sz="1200" dirty="0" smtClean="0"/>
                    </a:p>
                  </a:txBody>
                  <a:tcPr/>
                </a:tc>
              </a:tr>
              <a:tr h="307766">
                <a:tc>
                  <a:txBody>
                    <a:bodyPr/>
                    <a:lstStyle/>
                    <a:p>
                      <a:r>
                        <a:rPr lang="en-US" sz="1200" dirty="0" smtClean="0"/>
                        <a:t>M2, L5mm bolt</a:t>
                      </a:r>
                      <a:endParaRPr lang="en-US" sz="1200" dirty="0"/>
                    </a:p>
                  </a:txBody>
                  <a:tcPr/>
                </a:tc>
                <a:tc>
                  <a:txBody>
                    <a:bodyPr/>
                    <a:lstStyle/>
                    <a:p>
                      <a:r>
                        <a:rPr lang="en-US" sz="1200" dirty="0" smtClean="0"/>
                        <a:t>4</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6" tooltip="Add this product to your current order"/>
                        </a:rPr>
                        <a:t>91290A012</a:t>
                      </a:r>
                      <a:r>
                        <a:rPr lang="en-US" sz="1200" b="0" i="0" u="none" strike="noStrike"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Socket Cap Screw 8-32, L3/4”</a:t>
                      </a:r>
                      <a:endParaRPr lang="en-US" sz="1200" dirty="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7"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Ø1/4”, L1-1/2” zinc-plated female standoff (S1)</a:t>
                      </a:r>
                      <a:endParaRPr lang="en-US" sz="1200" dirty="0" smtClean="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8" tooltip="Add this product to your current order"/>
                        </a:rPr>
                        <a:t>93330A482</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PMC-780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9"/>
                        </a:rPr>
                        <a:t>link</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err="1" smtClean="0"/>
                        <a:t>Vytaflex</a:t>
                      </a:r>
                      <a:r>
                        <a:rPr lang="en-US" sz="1200" dirty="0" smtClean="0"/>
                        <a:t> 30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0"/>
                        </a:rPr>
                        <a:t>link</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Power Pro Spectra</a:t>
                      </a:r>
                      <a:endParaRPr lang="en-US" sz="1200" dirty="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11"/>
                        </a:rPr>
                        <a:t>link</a:t>
                      </a:r>
                      <a:r>
                        <a:rPr lang="en-US" sz="1200" dirty="0" smtClean="0"/>
                        <a:t>]</a:t>
                      </a:r>
                      <a:endParaRPr lang="en-US" sz="1200" dirty="0"/>
                    </a:p>
                  </a:txBody>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spTree>
    <p:extLst>
      <p:ext uri="{BB962C8B-B14F-4D97-AF65-F5344CB8AC3E}">
        <p14:creationId xmlns:p14="http://schemas.microsoft.com/office/powerpoint/2010/main" val="1476872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Tendon Routing</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1135" cy="769441"/>
          </a:xfrm>
          <a:prstGeom prst="rect">
            <a:avLst/>
          </a:prstGeom>
          <a:noFill/>
        </p:spPr>
        <p:txBody>
          <a:bodyPr wrap="none" rtlCol="0">
            <a:spAutoFit/>
          </a:bodyPr>
          <a:lstStyle/>
          <a:p>
            <a:r>
              <a:rPr lang="en-US" sz="4400" dirty="0" smtClean="0">
                <a:latin typeface="YaleDesign-WebSmallCap" pitchFamily="2" charset="0"/>
              </a:rPr>
              <a:t>17</a:t>
            </a:r>
            <a:endParaRPr lang="en-US" sz="4400" dirty="0">
              <a:latin typeface="YaleDesign-WebSmallCap" pitchFamily="2" charset="0"/>
            </a:endParaRPr>
          </a:p>
        </p:txBody>
      </p:sp>
      <p:sp>
        <p:nvSpPr>
          <p:cNvPr id="15" name="TextBox 14"/>
          <p:cNvSpPr txBox="1"/>
          <p:nvPr/>
        </p:nvSpPr>
        <p:spPr>
          <a:xfrm>
            <a:off x="347103" y="7359789"/>
            <a:ext cx="5840719" cy="2308324"/>
          </a:xfrm>
          <a:prstGeom prst="rect">
            <a:avLst/>
          </a:prstGeom>
          <a:noFill/>
        </p:spPr>
        <p:txBody>
          <a:bodyPr wrap="square" rtlCol="0">
            <a:spAutoFit/>
          </a:bodyPr>
          <a:lstStyle/>
          <a:p>
            <a:pPr algn="just"/>
            <a:r>
              <a:rPr lang="en-US" dirty="0" smtClean="0"/>
              <a:t>Tendons for flexure-based fingers run from the drive pulleys, through the top plate, across the pulley in the finger base, over the finger end, and through the finger routing ports, anchoring at the back of the fingertip, as shown above.</a:t>
            </a:r>
          </a:p>
          <a:p>
            <a:pPr algn="just"/>
            <a:endParaRPr lang="en-US" dirty="0"/>
          </a:p>
          <a:p>
            <a:pPr algn="just"/>
            <a:r>
              <a:rPr lang="en-US" dirty="0" smtClean="0"/>
              <a:t>There should be enough tendon to leave slack after tying both ends.</a:t>
            </a:r>
            <a:endParaRPr lang="en-US" dirty="0"/>
          </a:p>
        </p:txBody>
      </p:sp>
      <p:sp>
        <p:nvSpPr>
          <p:cNvPr id="16" name="TextBox 15"/>
          <p:cNvSpPr txBox="1"/>
          <p:nvPr/>
        </p:nvSpPr>
        <p:spPr>
          <a:xfrm>
            <a:off x="2742971"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grpSp>
        <p:nvGrpSpPr>
          <p:cNvPr id="8" name="Group 33"/>
          <p:cNvGrpSpPr>
            <a:grpSpLocks/>
          </p:cNvGrpSpPr>
          <p:nvPr/>
        </p:nvGrpSpPr>
        <p:grpSpPr bwMode="auto">
          <a:xfrm>
            <a:off x="1444802" y="1583425"/>
            <a:ext cx="4735362" cy="2312045"/>
            <a:chOff x="0" y="1903413"/>
            <a:chExt cx="9036050" cy="4411662"/>
          </a:xfrm>
        </p:grpSpPr>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03413"/>
              <a:ext cx="9036050" cy="384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Connector 12"/>
            <p:cNvCxnSpPr/>
            <p:nvPr/>
          </p:nvCxnSpPr>
          <p:spPr>
            <a:xfrm>
              <a:off x="2219360" y="4918102"/>
              <a:ext cx="0" cy="1396973"/>
            </a:xfrm>
            <a:prstGeom prst="line">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33563" y="4507851"/>
              <a:ext cx="732117" cy="11317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504926" y="3220512"/>
              <a:ext cx="505764" cy="42793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109720" y="3676738"/>
              <a:ext cx="2341363"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528893" y="3287707"/>
              <a:ext cx="290018" cy="3112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836594" y="3174535"/>
              <a:ext cx="1099947" cy="10963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936541" y="3192219"/>
              <a:ext cx="626013" cy="2051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6534259" y="3337220"/>
              <a:ext cx="116716" cy="1202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Arc 22"/>
            <p:cNvSpPr/>
            <p:nvPr/>
          </p:nvSpPr>
          <p:spPr>
            <a:xfrm>
              <a:off x="1504926" y="4621023"/>
              <a:ext cx="725046" cy="7214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Arc 23"/>
            <p:cNvSpPr/>
            <p:nvPr/>
          </p:nvSpPr>
          <p:spPr>
            <a:xfrm flipH="1">
              <a:off x="557063" y="3220512"/>
              <a:ext cx="1273249" cy="1269654"/>
            </a:xfrm>
            <a:prstGeom prst="arc">
              <a:avLst>
                <a:gd name="adj1" fmla="val 16200000"/>
                <a:gd name="adj2" fmla="val 5483999"/>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430" y="4776715"/>
            <a:ext cx="2913039" cy="2184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0231" y="4776714"/>
            <a:ext cx="2931991" cy="2198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0420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311879"/>
            <a:ext cx="4299835" cy="260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Post-Assembly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78499" y="9320480"/>
            <a:ext cx="668773" cy="769441"/>
          </a:xfrm>
          <a:prstGeom prst="rect">
            <a:avLst/>
          </a:prstGeom>
          <a:noFill/>
        </p:spPr>
        <p:txBody>
          <a:bodyPr wrap="none" rtlCol="0">
            <a:spAutoFit/>
          </a:bodyPr>
          <a:lstStyle/>
          <a:p>
            <a:r>
              <a:rPr lang="en-US" sz="4400" dirty="0">
                <a:latin typeface="YaleDesign-WebSmallCap" pitchFamily="2" charset="0"/>
              </a:rPr>
              <a:t>1</a:t>
            </a:r>
            <a:r>
              <a:rPr lang="en-US" sz="4400" dirty="0" smtClean="0">
                <a:latin typeface="YaleDesign-WebSmallCap" pitchFamily="2" charset="0"/>
              </a:rPr>
              <a:t>8</a:t>
            </a:r>
            <a:endParaRPr lang="en-US" sz="4400" dirty="0">
              <a:latin typeface="YaleDesign-WebSmallCap" pitchFamily="2" charset="0"/>
            </a:endParaRPr>
          </a:p>
        </p:txBody>
      </p:sp>
      <p:sp>
        <p:nvSpPr>
          <p:cNvPr id="16" name="TextBox 15"/>
          <p:cNvSpPr txBox="1"/>
          <p:nvPr/>
        </p:nvSpPr>
        <p:spPr>
          <a:xfrm>
            <a:off x="2894494" y="1181100"/>
            <a:ext cx="1816972" cy="369332"/>
          </a:xfrm>
          <a:prstGeom prst="rect">
            <a:avLst/>
          </a:prstGeom>
          <a:noFill/>
        </p:spPr>
        <p:txBody>
          <a:bodyPr wrap="none" rtlCol="0">
            <a:spAutoFit/>
          </a:bodyPr>
          <a:lstStyle/>
          <a:p>
            <a:r>
              <a:rPr lang="en-US" dirty="0" smtClean="0">
                <a:latin typeface="YaleAdmin-WebSmallCap" pitchFamily="2" charset="0"/>
              </a:rPr>
              <a:t>Servo Zero-</a:t>
            </a:r>
            <a:r>
              <a:rPr lang="en-US" dirty="0" err="1" smtClean="0">
                <a:latin typeface="YaleAdmin-WebSmallCap" pitchFamily="2" charset="0"/>
              </a:rPr>
              <a:t>ing</a:t>
            </a:r>
            <a:endParaRPr lang="en-US" dirty="0">
              <a:latin typeface="YaleAdmin-WebSmallCap" pitchFamily="2" charset="0"/>
            </a:endParaRPr>
          </a:p>
        </p:txBody>
      </p:sp>
      <p:sp>
        <p:nvSpPr>
          <p:cNvPr id="4" name="TextBox 3"/>
          <p:cNvSpPr txBox="1"/>
          <p:nvPr/>
        </p:nvSpPr>
        <p:spPr>
          <a:xfrm>
            <a:off x="3933645" y="2311879"/>
            <a:ext cx="3571336" cy="4524315"/>
          </a:xfrm>
          <a:prstGeom prst="rect">
            <a:avLst/>
          </a:prstGeom>
          <a:noFill/>
        </p:spPr>
        <p:txBody>
          <a:bodyPr wrap="square" rtlCol="0">
            <a:spAutoFit/>
          </a:bodyPr>
          <a:lstStyle/>
          <a:p>
            <a:pPr marL="342900" indent="-342900">
              <a:buFont typeface="+mj-lt"/>
              <a:buAutoNum type="arabicPeriod"/>
            </a:pPr>
            <a:r>
              <a:rPr lang="en-US" dirty="0" smtClean="0"/>
              <a:t>Remove the </a:t>
            </a:r>
            <a:r>
              <a:rPr lang="en-US" dirty="0" smtClean="0">
                <a:solidFill>
                  <a:srgbClr val="FF0000"/>
                </a:solidFill>
              </a:rPr>
              <a:t>M2 bolts</a:t>
            </a:r>
            <a:r>
              <a:rPr lang="en-US" dirty="0" smtClean="0"/>
              <a:t> from the servo pulley</a:t>
            </a:r>
          </a:p>
          <a:p>
            <a:pPr marL="342900" indent="-342900">
              <a:buFont typeface="+mj-lt"/>
              <a:buAutoNum type="arabicPeriod"/>
            </a:pPr>
            <a:r>
              <a:rPr lang="en-US" dirty="0" smtClean="0"/>
              <a:t>Loosen, but do not remove, the central </a:t>
            </a:r>
            <a:r>
              <a:rPr lang="en-US" dirty="0" smtClean="0">
                <a:solidFill>
                  <a:srgbClr val="00B050"/>
                </a:solidFill>
              </a:rPr>
              <a:t>M2.5 bolt</a:t>
            </a:r>
            <a:r>
              <a:rPr lang="en-US" dirty="0" smtClean="0"/>
              <a:t>, such that the servo pulley can spin freely</a:t>
            </a:r>
          </a:p>
          <a:p>
            <a:pPr marL="342900" indent="-342900">
              <a:buFont typeface="+mj-lt"/>
              <a:buAutoNum type="arabicPeriod"/>
            </a:pPr>
            <a:r>
              <a:rPr lang="en-US" dirty="0" smtClean="0"/>
              <a:t>Connect the </a:t>
            </a:r>
            <a:r>
              <a:rPr lang="en-US" dirty="0" err="1" smtClean="0"/>
              <a:t>Dynamixel</a:t>
            </a:r>
            <a:r>
              <a:rPr lang="en-US" dirty="0" smtClean="0"/>
              <a:t> and (in position mode) move it to its zero encoder position</a:t>
            </a:r>
          </a:p>
          <a:p>
            <a:pPr marL="342900" indent="-342900">
              <a:buFont typeface="+mj-lt"/>
              <a:buAutoNum type="arabicPeriod"/>
            </a:pPr>
            <a:r>
              <a:rPr lang="en-US" dirty="0" smtClean="0"/>
              <a:t>By hand, turn the servo pulley until the tendon between the pulley and the main drive block is as taut as possible</a:t>
            </a:r>
          </a:p>
          <a:p>
            <a:pPr marL="342900" indent="-342900">
              <a:buFont typeface="+mj-lt"/>
              <a:buAutoNum type="arabicPeriod"/>
            </a:pPr>
            <a:r>
              <a:rPr lang="en-US" dirty="0" smtClean="0"/>
              <a:t>Re-attach the </a:t>
            </a:r>
            <a:r>
              <a:rPr lang="en-US" dirty="0" smtClean="0">
                <a:solidFill>
                  <a:srgbClr val="FF0000"/>
                </a:solidFill>
              </a:rPr>
              <a:t>M2 bolts </a:t>
            </a:r>
            <a:r>
              <a:rPr lang="en-US" dirty="0" smtClean="0"/>
              <a:t>and tighten the servo </a:t>
            </a:r>
            <a:r>
              <a:rPr lang="en-US" dirty="0" smtClean="0"/>
              <a:t>pulley</a:t>
            </a:r>
          </a:p>
          <a:p>
            <a:pPr marL="342900" indent="-342900">
              <a:buFont typeface="+mj-lt"/>
              <a:buAutoNum type="arabicPeriod"/>
            </a:pPr>
            <a:r>
              <a:rPr lang="en-US" dirty="0" smtClean="0"/>
              <a:t>Repeat for other servo</a:t>
            </a:r>
            <a:endParaRPr lang="en-US" dirty="0"/>
          </a:p>
        </p:txBody>
      </p:sp>
      <p:sp>
        <p:nvSpPr>
          <p:cNvPr id="5" name="Oval 4"/>
          <p:cNvSpPr/>
          <p:nvPr/>
        </p:nvSpPr>
        <p:spPr>
          <a:xfrm>
            <a:off x="2097524" y="3721590"/>
            <a:ext cx="126521" cy="1265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645253" y="3726337"/>
            <a:ext cx="126521" cy="1265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347914" y="3705227"/>
            <a:ext cx="166683" cy="166683"/>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049" y="5363570"/>
            <a:ext cx="3458949" cy="2594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7577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smtClean="0"/>
              <a:t>(Pivot </a:t>
            </a:r>
            <a:r>
              <a:rPr lang="en-US" dirty="0" smtClean="0"/>
              <a:t>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712350978"/>
              </p:ext>
            </p:extLst>
          </p:nvPr>
        </p:nvGraphicFramePr>
        <p:xfrm>
          <a:off x="466725" y="1285876"/>
          <a:ext cx="6838952" cy="7220407"/>
        </p:xfrm>
        <a:graphic>
          <a:graphicData uri="http://schemas.openxmlformats.org/drawingml/2006/table">
            <a:tbl>
              <a:tblPr firstRow="1" bandRow="1">
                <a:tableStyleId>{5C22544A-7EE6-4342-B048-85BDC9FD1C3A}</a:tableStyleId>
              </a:tblPr>
              <a:tblGrid>
                <a:gridCol w="2486025"/>
                <a:gridCol w="933451"/>
                <a:gridCol w="1533524"/>
                <a:gridCol w="1885952"/>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r>
              <a:tr h="307766">
                <a:tc>
                  <a:txBody>
                    <a:bodyPr/>
                    <a:lstStyle/>
                    <a:p>
                      <a:r>
                        <a:rPr lang="en-US" sz="1200" dirty="0" smtClean="0"/>
                        <a:t>a1.stl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 </a:t>
                      </a:r>
                      <a:r>
                        <a:rPr lang="en-US" sz="1200" dirty="0" smtClean="0"/>
                        <a:t>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a2.stl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a:t>
                      </a:r>
                      <a:r>
                        <a:rPr lang="en-US" sz="1200" baseline="0" dirty="0" smtClean="0"/>
                        <a:t>Keeper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a3.stl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a4.stl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b1.stl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Central Coupler</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b2.stl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c1.stl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Finger Pivot Base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err="1" smtClean="0"/>
                        <a:t>finger_pivot.stl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Finger Molds</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err="1" smtClean="0"/>
                        <a:t>Robotis</a:t>
                      </a:r>
                      <a:r>
                        <a:rPr lang="en-US" sz="1200" dirty="0" smtClean="0"/>
                        <a:t> </a:t>
                      </a:r>
                      <a:r>
                        <a:rPr lang="en-US" sz="1200" dirty="0" smtClean="0"/>
                        <a:t>RX-28 </a:t>
                      </a:r>
                      <a:r>
                        <a:rPr lang="en-US" sz="1200" dirty="0" err="1" smtClean="0"/>
                        <a:t>Dynamixel</a:t>
                      </a:r>
                      <a:endParaRPr lang="en-US" sz="1200" dirty="0"/>
                    </a:p>
                  </a:txBody>
                  <a:tcPr/>
                </a:tc>
                <a:tc>
                  <a:txBody>
                    <a:bodyPr/>
                    <a:lstStyle/>
                    <a:p>
                      <a:r>
                        <a:rPr lang="en-US" sz="1200" dirty="0" smtClean="0"/>
                        <a:t>2</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dirty="0" smtClean="0"/>
                        <a:t> [</a:t>
                      </a:r>
                      <a:r>
                        <a:rPr lang="en-US" sz="1200" dirty="0" smtClean="0">
                          <a:hlinkClick r:id="rId2"/>
                        </a:rPr>
                        <a:t>link</a:t>
                      </a:r>
                      <a:r>
                        <a:rPr lang="en-US" sz="1200" dirty="0" smtClean="0"/>
                        <a:t>]</a:t>
                      </a:r>
                      <a:endParaRPr lang="en-US" sz="1200" dirty="0"/>
                    </a:p>
                  </a:txBody>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Ø1/8”, L1-1/4” steel dowel pin (J1)</a:t>
                      </a:r>
                      <a:endParaRPr lang="en-US" sz="1200" dirty="0" smtClean="0"/>
                    </a:p>
                  </a:txBody>
                  <a:tcPr/>
                </a:tc>
                <a:tc>
                  <a:txBody>
                    <a:bodyPr/>
                    <a:lstStyle/>
                    <a:p>
                      <a:r>
                        <a:rPr lang="en-US" sz="1200" dirty="0" smtClean="0"/>
                        <a:t>4</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98381A477</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Ø1/4”, L1-3/4” steel dowel pin (J2)</a:t>
                      </a:r>
                      <a:endParaRPr lang="en-US" sz="1200" dirty="0"/>
                    </a:p>
                  </a:txBody>
                  <a:tcPr/>
                </a:tc>
                <a:tc>
                  <a:txBody>
                    <a:bodyPr/>
                    <a:lstStyle/>
                    <a:p>
                      <a:r>
                        <a:rPr lang="en-US" sz="1200" dirty="0" smtClean="0"/>
                        <a:t>2</a:t>
                      </a:r>
                      <a:endParaRPr lang="en-US" sz="1200" dirty="0"/>
                    </a:p>
                  </a:txBody>
                  <a:tcPr/>
                </a:tc>
                <a:tc>
                  <a:txBody>
                    <a:bodyPr/>
                    <a:lstStyle/>
                    <a:p>
                      <a:r>
                        <a:rPr lang="en-US" sz="1200" dirty="0" smtClean="0"/>
                        <a:t>Joint Pin</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b="0" i="0" u="none" strike="noStrike" kern="1200" dirty="0" smtClean="0">
                          <a:solidFill>
                            <a:schemeClr val="dk1"/>
                          </a:solidFill>
                          <a:effectLst/>
                          <a:latin typeface="+mn-lt"/>
                          <a:ea typeface="+mn-ea"/>
                          <a:cs typeface="+mn-cs"/>
                          <a:hlinkClick r:id="rId4" tooltip="Add this product to your current order"/>
                        </a:rPr>
                        <a:t>98381A548</a:t>
                      </a:r>
                      <a:r>
                        <a:rPr lang="en-US" sz="1200" b="0" i="0" u="none" strike="noStrike" kern="1200" dirty="0" smtClean="0">
                          <a:solidFill>
                            <a:schemeClr val="dk1"/>
                          </a:solidFill>
                          <a:effectLst/>
                          <a:latin typeface="+mn-lt"/>
                          <a:ea typeface="+mn-ea"/>
                          <a:cs typeface="+mn-cs"/>
                        </a:rPr>
                        <a:t>]</a:t>
                      </a:r>
                      <a:endParaRPr lang="en-US" sz="1200" dirty="0" smtClean="0"/>
                    </a:p>
                  </a:txBody>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Ø1/8”, </a:t>
                      </a:r>
                      <a:r>
                        <a:rPr lang="en-US" sz="1200" kern="1200" dirty="0" smtClean="0">
                          <a:solidFill>
                            <a:schemeClr val="dk1"/>
                          </a:solidFill>
                          <a:effectLst/>
                          <a:latin typeface="+mn-lt"/>
                          <a:ea typeface="+mn-ea"/>
                          <a:cs typeface="+mn-cs"/>
                        </a:rPr>
                        <a:t>L5/8” </a:t>
                      </a:r>
                      <a:r>
                        <a:rPr lang="en-US" sz="1200" kern="1200" dirty="0" smtClean="0">
                          <a:solidFill>
                            <a:schemeClr val="dk1"/>
                          </a:solidFill>
                          <a:effectLst/>
                          <a:latin typeface="+mn-lt"/>
                          <a:ea typeface="+mn-ea"/>
                          <a:cs typeface="+mn-cs"/>
                        </a:rPr>
                        <a:t>steel dowel pin (</a:t>
                      </a:r>
                      <a:r>
                        <a:rPr lang="en-US" sz="1200" kern="1200" dirty="0" smtClean="0">
                          <a:solidFill>
                            <a:schemeClr val="dk1"/>
                          </a:solidFill>
                          <a:effectLst/>
                          <a:latin typeface="+mn-lt"/>
                          <a:ea typeface="+mn-ea"/>
                          <a:cs typeface="+mn-cs"/>
                        </a:rPr>
                        <a:t>J3)</a:t>
                      </a:r>
                      <a:endParaRPr lang="en-US" sz="1200" dirty="0" smtClean="0"/>
                    </a:p>
                  </a:txBody>
                  <a:tcPr/>
                </a:tc>
                <a:tc>
                  <a:txBody>
                    <a:bodyPr/>
                    <a:lstStyle/>
                    <a:p>
                      <a:r>
                        <a:rPr lang="en-US" sz="1200" dirty="0" smtClean="0"/>
                        <a:t>6</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98381A477</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Ø3/8”, Wd1/8” nylon pulley (P1)</a:t>
                      </a:r>
                      <a:endParaRPr lang="en-US" sz="1200" dirty="0"/>
                    </a:p>
                  </a:txBody>
                  <a:tcPr/>
                </a:tc>
                <a:tc>
                  <a:txBody>
                    <a:bodyPr/>
                    <a:lstStyle/>
                    <a:p>
                      <a:r>
                        <a:rPr lang="en-US" sz="1200" dirty="0" smtClean="0"/>
                        <a:t>2</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5"/>
                        </a:rPr>
                        <a:t>3434T31</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Torsion Spring, </a:t>
                      </a:r>
                      <a:r>
                        <a:rPr lang="en-US" sz="1200" kern="1200" dirty="0" smtClean="0">
                          <a:solidFill>
                            <a:schemeClr val="dk1"/>
                          </a:solidFill>
                          <a:effectLst/>
                          <a:latin typeface="+mn-lt"/>
                          <a:ea typeface="+mn-ea"/>
                          <a:cs typeface="+mn-cs"/>
                        </a:rPr>
                        <a:t>Ø0.34”, 0.028” wire diameter, 180˚, left-hand wound</a:t>
                      </a:r>
                      <a:endParaRPr lang="en-US" sz="1200" dirty="0"/>
                    </a:p>
                  </a:txBody>
                  <a:tcPr/>
                </a:tc>
                <a:tc>
                  <a:txBody>
                    <a:bodyPr/>
                    <a:lstStyle/>
                    <a:p>
                      <a:r>
                        <a:rPr lang="en-US" sz="1200" dirty="0" smtClean="0"/>
                        <a:t>2</a:t>
                      </a:r>
                      <a:endParaRPr lang="en-US" sz="1200" dirty="0"/>
                    </a:p>
                  </a:txBody>
                  <a:tcPr/>
                </a:tc>
                <a:tc>
                  <a:txBody>
                    <a:bodyPr/>
                    <a:lstStyle/>
                    <a:p>
                      <a:r>
                        <a:rPr lang="en-US" sz="1200" dirty="0" smtClean="0"/>
                        <a:t>Joint Return Spring</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6" tooltip="Add item to current order"/>
                        </a:rPr>
                        <a:t>9271K605</a:t>
                      </a:r>
                      <a:r>
                        <a:rPr lang="en-US" sz="1200" b="0" i="0" u="none" strike="noStrike"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M2.5, L5mm bolt</a:t>
                      </a:r>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 w/ </a:t>
                      </a:r>
                      <a:r>
                        <a:rPr lang="en-US" sz="1200" dirty="0" err="1" smtClean="0"/>
                        <a:t>Dynamixel</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dirty="0" smtClean="0">
                          <a:solidFill>
                            <a:srgbClr val="800080"/>
                          </a:solidFill>
                          <a:hlinkClick r:id="rId7" tooltip="Add this product to your current order"/>
                        </a:rPr>
                        <a:t>92290A055</a:t>
                      </a:r>
                      <a:r>
                        <a:rPr lang="en-US" sz="1200" dirty="0">
                          <a:solidFill>
                            <a:schemeClr val="dk1"/>
                          </a:solidFill>
                        </a:rPr>
                        <a:t>]</a:t>
                      </a:r>
                      <a:endParaRPr lang="en-US" sz="1200" dirty="0" smtClean="0"/>
                    </a:p>
                  </a:txBody>
                  <a:tcPr/>
                </a:tc>
              </a:tr>
              <a:tr h="307766">
                <a:tc>
                  <a:txBody>
                    <a:bodyPr/>
                    <a:lstStyle/>
                    <a:p>
                      <a:r>
                        <a:rPr lang="en-US" sz="1200" dirty="0" smtClean="0"/>
                        <a:t>M2, L5mm bolt</a:t>
                      </a:r>
                      <a:endParaRPr lang="en-US" sz="1200" dirty="0"/>
                    </a:p>
                  </a:txBody>
                  <a:tcPr/>
                </a:tc>
                <a:tc>
                  <a:txBody>
                    <a:bodyPr/>
                    <a:lstStyle/>
                    <a:p>
                      <a:r>
                        <a:rPr lang="en-US" sz="1200" dirty="0" smtClean="0"/>
                        <a:t>4</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8" tooltip="Add this product to your current order"/>
                        </a:rPr>
                        <a:t>91290A012</a:t>
                      </a:r>
                      <a:r>
                        <a:rPr lang="en-US" sz="1200" b="0" i="0" u="none" strike="noStrike"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Socket Cap Screw 8-32, L3/4”</a:t>
                      </a:r>
                      <a:endParaRPr lang="en-US" sz="1200" dirty="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9"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Ø1/4”, L1-1/2” zinc-plated female standoff (S1)</a:t>
                      </a:r>
                      <a:endParaRPr lang="en-US" sz="1200" dirty="0" smtClean="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10" tooltip="Add this product to your current order"/>
                        </a:rPr>
                        <a:t>93330A482</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PMC-780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1"/>
                        </a:rPr>
                        <a:t>link</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err="1" smtClean="0"/>
                        <a:t>Vytaflex</a:t>
                      </a:r>
                      <a:r>
                        <a:rPr lang="en-US" sz="1200" dirty="0" smtClean="0"/>
                        <a:t> 30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2"/>
                        </a:rPr>
                        <a:t>link</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Power Pro Spectra</a:t>
                      </a:r>
                      <a:endParaRPr lang="en-US" sz="1200" dirty="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13"/>
                        </a:rPr>
                        <a:t>link</a:t>
                      </a:r>
                      <a:r>
                        <a:rPr lang="en-US" sz="1200" dirty="0" smtClean="0"/>
                        <a:t>]</a:t>
                      </a:r>
                      <a:endParaRPr lang="en-US" sz="1200" dirty="0"/>
                    </a:p>
                  </a:txBody>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spTree>
    <p:extLst>
      <p:ext uri="{BB962C8B-B14F-4D97-AF65-F5344CB8AC3E}">
        <p14:creationId xmlns:p14="http://schemas.microsoft.com/office/powerpoint/2010/main" val="41132568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955875" y="1181100"/>
            <a:ext cx="1883849" cy="369332"/>
          </a:xfrm>
          <a:prstGeom prst="rect">
            <a:avLst/>
          </a:prstGeom>
          <a:noFill/>
        </p:spPr>
        <p:txBody>
          <a:bodyPr wrap="none" rtlCol="0">
            <a:spAutoFit/>
          </a:bodyPr>
          <a:lstStyle/>
          <a:p>
            <a:r>
              <a:rPr lang="en-US" dirty="0" smtClean="0">
                <a:latin typeface="YaleAdmin-WebSmallCap" pitchFamily="2" charset="0"/>
              </a:rPr>
              <a:t>Finger Molding</a:t>
            </a:r>
            <a:endParaRPr lang="en-US" dirty="0">
              <a:latin typeface="YaleAdmin-WebSmallCap" pitchFamily="2" charset="0"/>
            </a:endParaRPr>
          </a:p>
        </p:txBody>
      </p:sp>
      <p:sp>
        <p:nvSpPr>
          <p:cNvPr id="5" name="TextBox 4"/>
          <p:cNvSpPr txBox="1"/>
          <p:nvPr/>
        </p:nvSpPr>
        <p:spPr>
          <a:xfrm>
            <a:off x="255281" y="8853190"/>
            <a:ext cx="5840719" cy="923330"/>
          </a:xfrm>
          <a:prstGeom prst="rect">
            <a:avLst/>
          </a:prstGeom>
          <a:noFill/>
        </p:spPr>
        <p:txBody>
          <a:bodyPr wrap="square" rtlCol="0">
            <a:spAutoFit/>
          </a:bodyPr>
          <a:lstStyle/>
          <a:p>
            <a:pPr algn="just"/>
            <a:r>
              <a:rPr lang="en-US" dirty="0" smtClean="0"/>
              <a:t>Consult DDM (</a:t>
            </a:r>
            <a:r>
              <a:rPr lang="en-US" dirty="0" err="1" smtClean="0"/>
              <a:t>Dieless</a:t>
            </a:r>
            <a:r>
              <a:rPr lang="en-US" dirty="0" smtClean="0"/>
              <a:t> Deposition Manufacturing) guide for further details on pouring/preparing the joints and pads for fingers</a:t>
            </a:r>
            <a:endParaRPr lang="en-US" dirty="0"/>
          </a:p>
        </p:txBody>
      </p:sp>
      <p:cxnSp>
        <p:nvCxnSpPr>
          <p:cNvPr id="7" name="Straight Arrow Connector 6"/>
          <p:cNvCxnSpPr/>
          <p:nvPr/>
        </p:nvCxnSpPr>
        <p:spPr>
          <a:xfrm>
            <a:off x="1202141" y="4392613"/>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05450" y="4349750"/>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393056" cy="769441"/>
          </a:xfrm>
          <a:prstGeom prst="rect">
            <a:avLst/>
          </a:prstGeom>
          <a:noFill/>
        </p:spPr>
        <p:txBody>
          <a:bodyPr wrap="none" rtlCol="0">
            <a:spAutoFit/>
          </a:bodyPr>
          <a:lstStyle/>
          <a:p>
            <a:r>
              <a:rPr lang="en-US" sz="4400" dirty="0" smtClean="0">
                <a:latin typeface="YaleDesign-WebSmallCap" pitchFamily="2" charset="0"/>
              </a:rPr>
              <a:t>1</a:t>
            </a:r>
            <a:endParaRPr lang="en-US" sz="4400" dirty="0">
              <a:latin typeface="YaleDesign-WebSmallCap" pitchFamily="2" charset="0"/>
            </a:endParaRPr>
          </a:p>
        </p:txBody>
      </p:sp>
      <p:sp>
        <p:nvSpPr>
          <p:cNvPr id="11" name="TextBox 10"/>
          <p:cNvSpPr txBox="1"/>
          <p:nvPr/>
        </p:nvSpPr>
        <p:spPr>
          <a:xfrm>
            <a:off x="1285110" y="4337863"/>
            <a:ext cx="1309974" cy="276999"/>
          </a:xfrm>
          <a:prstGeom prst="rect">
            <a:avLst/>
          </a:prstGeom>
          <a:noFill/>
        </p:spPr>
        <p:txBody>
          <a:bodyPr wrap="none" rtlCol="0">
            <a:spAutoFit/>
          </a:bodyPr>
          <a:lstStyle/>
          <a:p>
            <a:r>
              <a:rPr lang="en-US" sz="1200" dirty="0" err="1"/>
              <a:t>f</a:t>
            </a:r>
            <a:r>
              <a:rPr lang="en-US" sz="1200" dirty="0" err="1" smtClean="0"/>
              <a:t>inger_flexure.stl</a:t>
            </a:r>
            <a:endParaRPr lang="en-US" sz="1200" dirty="0"/>
          </a:p>
        </p:txBody>
      </p:sp>
      <p:sp>
        <p:nvSpPr>
          <p:cNvPr id="18" name="TextBox 17"/>
          <p:cNvSpPr txBox="1"/>
          <p:nvPr/>
        </p:nvSpPr>
        <p:spPr>
          <a:xfrm>
            <a:off x="5567648" y="4337864"/>
            <a:ext cx="1173719" cy="276999"/>
          </a:xfrm>
          <a:prstGeom prst="rect">
            <a:avLst/>
          </a:prstGeom>
          <a:noFill/>
        </p:spPr>
        <p:txBody>
          <a:bodyPr wrap="none" rtlCol="0">
            <a:spAutoFit/>
          </a:bodyPr>
          <a:lstStyle/>
          <a:p>
            <a:r>
              <a:rPr lang="en-US" sz="1200" dirty="0" err="1" smtClean="0"/>
              <a:t>finger_pivot.stl</a:t>
            </a:r>
            <a:endParaRPr lang="en-US" sz="12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835" y="1772505"/>
            <a:ext cx="2364500" cy="2376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835" y="5572664"/>
            <a:ext cx="2629659" cy="2591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7387" y="1949799"/>
            <a:ext cx="2560522" cy="2021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33800" y="6047117"/>
            <a:ext cx="2600362" cy="2004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77677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1747" y="1495451"/>
            <a:ext cx="5527636" cy="3137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911215" y="1181100"/>
            <a:ext cx="1973169" cy="369332"/>
          </a:xfrm>
          <a:prstGeom prst="rect">
            <a:avLst/>
          </a:prstGeom>
          <a:noFill/>
        </p:spPr>
        <p:txBody>
          <a:bodyPr wrap="none" rtlCol="0">
            <a:spAutoFit/>
          </a:bodyPr>
          <a:lstStyle/>
          <a:p>
            <a:r>
              <a:rPr lang="en-US" dirty="0" smtClean="0">
                <a:latin typeface="YaleAdmin-WebSmallCap" pitchFamily="2" charset="0"/>
              </a:rPr>
              <a:t>Tendon Routing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25116" cy="769441"/>
          </a:xfrm>
          <a:prstGeom prst="rect">
            <a:avLst/>
          </a:prstGeom>
          <a:noFill/>
        </p:spPr>
        <p:txBody>
          <a:bodyPr wrap="none" rtlCol="0">
            <a:spAutoFit/>
          </a:bodyPr>
          <a:lstStyle/>
          <a:p>
            <a:r>
              <a:rPr lang="en-US" sz="4400" dirty="0" smtClean="0">
                <a:latin typeface="YaleDesign-WebSmallCap" pitchFamily="2" charset="0"/>
              </a:rPr>
              <a:t>2</a:t>
            </a:r>
            <a:endParaRPr lang="en-US" sz="4400" dirty="0">
              <a:latin typeface="YaleDesign-WebSmallCap" pitchFamily="2" charset="0"/>
            </a:endParaRP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2646" y="4552029"/>
            <a:ext cx="5289064" cy="1712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255281" y="8448013"/>
            <a:ext cx="5840719" cy="1477328"/>
          </a:xfrm>
          <a:prstGeom prst="rect">
            <a:avLst/>
          </a:prstGeom>
          <a:noFill/>
        </p:spPr>
        <p:txBody>
          <a:bodyPr wrap="square" rtlCol="0">
            <a:spAutoFit/>
          </a:bodyPr>
          <a:lstStyle/>
          <a:p>
            <a:pPr algn="just"/>
            <a:r>
              <a:rPr lang="en-US" dirty="0" smtClean="0"/>
              <a:t>Drill tendon routing holes such that tendon will run tangent to inserted pin. Minimize contact between tendon and ABS but ensure that tendon runs freely. Use </a:t>
            </a:r>
            <a:r>
              <a:rPr lang="en-US" i="1" dirty="0" err="1" smtClean="0"/>
              <a:t>helper_jig.stl</a:t>
            </a:r>
            <a:r>
              <a:rPr lang="en-US" dirty="0" smtClean="0"/>
              <a:t> to aid in positioning. Hole should be drilled perpendicular to routing surface.</a:t>
            </a:r>
            <a:endParaRPr lang="en-US" dirty="0"/>
          </a:p>
        </p:txBody>
      </p:sp>
      <p:sp>
        <p:nvSpPr>
          <p:cNvPr id="3" name="Oval 2"/>
          <p:cNvSpPr/>
          <p:nvPr/>
        </p:nvSpPr>
        <p:spPr>
          <a:xfrm>
            <a:off x="2928045" y="311905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2283195" y="2763643"/>
            <a:ext cx="1614604" cy="944445"/>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4578266" y="267120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H="1">
            <a:off x="4168094" y="2492293"/>
            <a:ext cx="565656" cy="1120428"/>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31614" y="245176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924823" y="5249732"/>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024053" y="5298223"/>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687532" y="521139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4846849" y="2399639"/>
            <a:ext cx="1183703" cy="34636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437818" y="4890941"/>
            <a:ext cx="1543578" cy="118928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467962" y="2359485"/>
            <a:ext cx="1159292" cy="276999"/>
          </a:xfrm>
          <a:prstGeom prst="rect">
            <a:avLst/>
          </a:prstGeom>
          <a:noFill/>
        </p:spPr>
        <p:txBody>
          <a:bodyPr wrap="none" rtlCol="0">
            <a:spAutoFit/>
          </a:bodyPr>
          <a:lstStyle/>
          <a:p>
            <a:r>
              <a:rPr lang="en-US" sz="1200" dirty="0" smtClean="0">
                <a:solidFill>
                  <a:schemeClr val="dk1"/>
                </a:solidFill>
              </a:rPr>
              <a:t>Ø 1.5±0.5 mm</a:t>
            </a:r>
            <a:endParaRPr lang="en-US" sz="1200" dirty="0"/>
          </a:p>
        </p:txBody>
      </p:sp>
      <p:cxnSp>
        <p:nvCxnSpPr>
          <p:cNvPr id="38" name="Straight Arrow Connector 37"/>
          <p:cNvCxnSpPr/>
          <p:nvPr/>
        </p:nvCxnSpPr>
        <p:spPr>
          <a:xfrm flipH="1">
            <a:off x="3438817" y="5052454"/>
            <a:ext cx="868665" cy="1037817"/>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678" name="Oval 28677"/>
          <p:cNvSpPr/>
          <p:nvPr/>
        </p:nvSpPr>
        <p:spPr>
          <a:xfrm>
            <a:off x="3225885" y="3200273"/>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4319213" y="2903730"/>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271975" y="5446191"/>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725022" y="5447610"/>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Arrow Connector 49"/>
          <p:cNvCxnSpPr/>
          <p:nvPr/>
        </p:nvCxnSpPr>
        <p:spPr>
          <a:xfrm>
            <a:off x="4470616" y="5088846"/>
            <a:ext cx="1182761" cy="74742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97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028" y="6782470"/>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85305" y="6782469"/>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2"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09989" y="6782470"/>
            <a:ext cx="2093347"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Oval 56"/>
          <p:cNvSpPr/>
          <p:nvPr/>
        </p:nvSpPr>
        <p:spPr>
          <a:xfrm>
            <a:off x="1725702" y="5256083"/>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Arrow Connector 57"/>
          <p:cNvCxnSpPr/>
          <p:nvPr/>
        </p:nvCxnSpPr>
        <p:spPr>
          <a:xfrm>
            <a:off x="1770631" y="4745979"/>
            <a:ext cx="0" cy="1066191"/>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177832" y="3785421"/>
            <a:ext cx="1617751" cy="276999"/>
          </a:xfrm>
          <a:prstGeom prst="rect">
            <a:avLst/>
          </a:prstGeom>
          <a:noFill/>
        </p:spPr>
        <p:txBody>
          <a:bodyPr wrap="none" rtlCol="0">
            <a:spAutoFit/>
          </a:bodyPr>
          <a:lstStyle/>
          <a:p>
            <a:r>
              <a:rPr lang="en-US" sz="1200" dirty="0" err="1" smtClean="0"/>
              <a:t>finger_flexure.stl</a:t>
            </a:r>
            <a:r>
              <a:rPr lang="en-US" sz="1200" dirty="0" smtClean="0"/>
              <a:t> </a:t>
            </a:r>
            <a:r>
              <a:rPr lang="en-US" sz="1200" dirty="0" smtClean="0"/>
              <a:t>(</a:t>
            </a:r>
            <a:r>
              <a:rPr lang="en-US" sz="1200" dirty="0" smtClean="0"/>
              <a:t>x2)</a:t>
            </a:r>
            <a:endParaRPr lang="en-US" sz="1200" dirty="0"/>
          </a:p>
        </p:txBody>
      </p:sp>
      <p:sp>
        <p:nvSpPr>
          <p:cNvPr id="61" name="TextBox 60"/>
          <p:cNvSpPr txBox="1"/>
          <p:nvPr/>
        </p:nvSpPr>
        <p:spPr>
          <a:xfrm>
            <a:off x="5295139" y="5836268"/>
            <a:ext cx="1481496" cy="276999"/>
          </a:xfrm>
          <a:prstGeom prst="rect">
            <a:avLst/>
          </a:prstGeom>
          <a:noFill/>
        </p:spPr>
        <p:txBody>
          <a:bodyPr wrap="none" rtlCol="0">
            <a:spAutoFit/>
          </a:bodyPr>
          <a:lstStyle/>
          <a:p>
            <a:r>
              <a:rPr lang="en-US" sz="1200" dirty="0" err="1" smtClean="0"/>
              <a:t>finger_pivot.stl</a:t>
            </a:r>
            <a:r>
              <a:rPr lang="en-US" sz="1200" dirty="0" smtClean="0"/>
              <a:t> (</a:t>
            </a:r>
            <a:r>
              <a:rPr lang="en-US" sz="1200" dirty="0" smtClean="0"/>
              <a:t>x2)</a:t>
            </a:r>
            <a:endParaRPr lang="en-US" sz="1200" dirty="0"/>
          </a:p>
        </p:txBody>
      </p:sp>
    </p:spTree>
    <p:extLst>
      <p:ext uri="{BB962C8B-B14F-4D97-AF65-F5344CB8AC3E}">
        <p14:creationId xmlns:p14="http://schemas.microsoft.com/office/powerpoint/2010/main" val="2000742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064" y="3723823"/>
            <a:ext cx="1913767" cy="1839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712" y="2231310"/>
            <a:ext cx="4217360" cy="4307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326832" y="1181100"/>
            <a:ext cx="3008581" cy="369332"/>
          </a:xfrm>
          <a:prstGeom prst="rect">
            <a:avLst/>
          </a:prstGeom>
          <a:noFill/>
        </p:spPr>
        <p:txBody>
          <a:bodyPr wrap="none" rtlCol="0">
            <a:spAutoFit/>
          </a:bodyPr>
          <a:lstStyle/>
          <a:p>
            <a:r>
              <a:rPr lang="en-US" dirty="0" smtClean="0">
                <a:latin typeface="YaleAdmin-WebSmallCap" pitchFamily="2" charset="0"/>
              </a:rPr>
              <a:t>Surface Filing/</a:t>
            </a:r>
            <a:r>
              <a:rPr lang="en-US" dirty="0" err="1" smtClean="0">
                <a:latin typeface="YaleAdmin-WebSmallCap" pitchFamily="2" charset="0"/>
              </a:rPr>
              <a:t>Deburring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25116" cy="769441"/>
          </a:xfrm>
          <a:prstGeom prst="rect">
            <a:avLst/>
          </a:prstGeom>
          <a:noFill/>
        </p:spPr>
        <p:txBody>
          <a:bodyPr wrap="none" rtlCol="0">
            <a:spAutoFit/>
          </a:bodyPr>
          <a:lstStyle/>
          <a:p>
            <a:r>
              <a:rPr lang="en-US" sz="4400" dirty="0" smtClean="0">
                <a:latin typeface="YaleDesign-WebSmallCap" pitchFamily="2" charset="0"/>
              </a:rPr>
              <a:t>3</a:t>
            </a:r>
            <a:endParaRPr lang="en-US" sz="4400" dirty="0">
              <a:latin typeface="YaleDesign-WebSmallCap" pitchFamily="2" charset="0"/>
            </a:endParaRPr>
          </a:p>
        </p:txBody>
      </p:sp>
      <p:sp>
        <p:nvSpPr>
          <p:cNvPr id="15" name="TextBox 14"/>
          <p:cNvSpPr txBox="1"/>
          <p:nvPr/>
        </p:nvSpPr>
        <p:spPr>
          <a:xfrm>
            <a:off x="255281" y="8670641"/>
            <a:ext cx="5840719" cy="1200329"/>
          </a:xfrm>
          <a:prstGeom prst="rect">
            <a:avLst/>
          </a:prstGeom>
          <a:noFill/>
        </p:spPr>
        <p:txBody>
          <a:bodyPr wrap="square" rtlCol="0">
            <a:spAutoFit/>
          </a:bodyPr>
          <a:lstStyle/>
          <a:p>
            <a:pPr algn="just"/>
            <a:r>
              <a:rPr lang="en-US" dirty="0" smtClean="0"/>
              <a:t>File down and </a:t>
            </a:r>
            <a:r>
              <a:rPr lang="en-US" dirty="0" err="1" smtClean="0"/>
              <a:t>deburr</a:t>
            </a:r>
            <a:r>
              <a:rPr lang="en-US" dirty="0" smtClean="0"/>
              <a:t> bearing surfaces as indicated above. Ensure that no support material remains, if applicable. Complementary piece (</a:t>
            </a:r>
            <a:r>
              <a:rPr lang="en-US" dirty="0" err="1" smtClean="0"/>
              <a:t>ie</a:t>
            </a:r>
            <a:r>
              <a:rPr lang="en-US" dirty="0" smtClean="0"/>
              <a:t>. pulley, finger) should slide in freely.</a:t>
            </a:r>
            <a:endParaRPr lang="en-US" dirty="0"/>
          </a:p>
        </p:txBody>
      </p:sp>
      <p:sp>
        <p:nvSpPr>
          <p:cNvPr id="39" name="TextBox 38"/>
          <p:cNvSpPr txBox="1"/>
          <p:nvPr/>
        </p:nvSpPr>
        <p:spPr>
          <a:xfrm>
            <a:off x="5364608" y="5424836"/>
            <a:ext cx="1617751" cy="276999"/>
          </a:xfrm>
          <a:prstGeom prst="rect">
            <a:avLst/>
          </a:prstGeom>
          <a:noFill/>
        </p:spPr>
        <p:txBody>
          <a:bodyPr wrap="none" rtlCol="0">
            <a:spAutoFit/>
          </a:bodyPr>
          <a:lstStyle/>
          <a:p>
            <a:r>
              <a:rPr lang="en-US" sz="1200" dirty="0" err="1" smtClean="0"/>
              <a:t>finger_flexure.stl</a:t>
            </a:r>
            <a:r>
              <a:rPr lang="en-US" sz="1200" dirty="0" smtClean="0"/>
              <a:t> </a:t>
            </a:r>
            <a:r>
              <a:rPr lang="en-US" sz="1200" dirty="0" smtClean="0"/>
              <a:t>(</a:t>
            </a:r>
            <a:r>
              <a:rPr lang="en-US" sz="1200" dirty="0" smtClean="0"/>
              <a:t>x2)</a:t>
            </a:r>
            <a:endParaRPr lang="en-US" sz="1200" dirty="0"/>
          </a:p>
        </p:txBody>
      </p:sp>
      <p:sp>
        <p:nvSpPr>
          <p:cNvPr id="42" name="TextBox 41"/>
          <p:cNvSpPr txBox="1"/>
          <p:nvPr/>
        </p:nvSpPr>
        <p:spPr>
          <a:xfrm>
            <a:off x="1932074" y="5436251"/>
            <a:ext cx="851515" cy="276999"/>
          </a:xfrm>
          <a:prstGeom prst="rect">
            <a:avLst/>
          </a:prstGeom>
          <a:noFill/>
        </p:spPr>
        <p:txBody>
          <a:bodyPr wrap="none" rtlCol="0">
            <a:spAutoFit/>
          </a:bodyPr>
          <a:lstStyle/>
          <a:p>
            <a:r>
              <a:rPr lang="en-US" sz="1200" dirty="0" smtClean="0"/>
              <a:t>c1.stl (</a:t>
            </a:r>
            <a:r>
              <a:rPr lang="en-US" sz="1200" dirty="0" smtClean="0"/>
              <a:t>x2)</a:t>
            </a:r>
            <a:endParaRPr lang="en-US" sz="1200" dirty="0"/>
          </a:p>
        </p:txBody>
      </p:sp>
    </p:spTree>
    <p:extLst>
      <p:ext uri="{BB962C8B-B14F-4D97-AF65-F5344CB8AC3E}">
        <p14:creationId xmlns:p14="http://schemas.microsoft.com/office/powerpoint/2010/main" val="10155674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6440" y="5598542"/>
            <a:ext cx="2231891" cy="2235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777492" cy="369332"/>
          </a:xfrm>
          <a:prstGeom prst="rect">
            <a:avLst/>
          </a:prstGeom>
          <a:noFill/>
        </p:spPr>
        <p:txBody>
          <a:bodyPr wrap="none" rtlCol="0">
            <a:spAutoFit/>
          </a:bodyPr>
          <a:lstStyle/>
          <a:p>
            <a:r>
              <a:rPr lang="en-US" dirty="0" smtClean="0">
                <a:latin typeface="YaleAdmin-WebSmallCap" pitchFamily="2" charset="0"/>
              </a:rPr>
              <a:t>Reaming (1/8” pin holes)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49162" cy="769441"/>
          </a:xfrm>
          <a:prstGeom prst="rect">
            <a:avLst/>
          </a:prstGeom>
          <a:noFill/>
        </p:spPr>
        <p:txBody>
          <a:bodyPr wrap="none" rtlCol="0">
            <a:spAutoFit/>
          </a:bodyPr>
          <a:lstStyle/>
          <a:p>
            <a:r>
              <a:rPr lang="en-US" sz="4400" dirty="0" smtClean="0">
                <a:latin typeface="YaleDesign-WebSmallCap" pitchFamily="2" charset="0"/>
              </a:rPr>
              <a:t>4</a:t>
            </a:r>
            <a:endParaRPr lang="en-US" sz="4400" dirty="0">
              <a:latin typeface="YaleDesign-WebSmallCap" pitchFamily="2" charset="0"/>
            </a:endParaRPr>
          </a:p>
        </p:txBody>
      </p:sp>
      <p:sp>
        <p:nvSpPr>
          <p:cNvPr id="15" name="TextBox 14"/>
          <p:cNvSpPr txBox="1"/>
          <p:nvPr/>
        </p:nvSpPr>
        <p:spPr>
          <a:xfrm>
            <a:off x="255281" y="8670641"/>
            <a:ext cx="5840719" cy="1200329"/>
          </a:xfrm>
          <a:prstGeom prst="rect">
            <a:avLst/>
          </a:prstGeom>
          <a:noFill/>
        </p:spPr>
        <p:txBody>
          <a:bodyPr wrap="square" rtlCol="0">
            <a:spAutoFit/>
          </a:bodyPr>
          <a:lstStyle/>
          <a:p>
            <a:pPr algn="just"/>
            <a:r>
              <a:rPr lang="en-US" dirty="0" smtClean="0"/>
              <a:t>Use </a:t>
            </a:r>
            <a:r>
              <a:rPr lang="en-US" dirty="0" smtClean="0">
                <a:solidFill>
                  <a:schemeClr val="dk1"/>
                </a:solidFill>
              </a:rPr>
              <a:t>Ø0.1240” reamer to prepare pin holes as indicated above. This step can be skipped in lieu of precise 3D printer calibration and parameter selection, but manual reaming is the recommended approach. </a:t>
            </a:r>
            <a:endParaRPr lang="en-US" dirty="0"/>
          </a:p>
        </p:txBody>
      </p:sp>
      <p:sp>
        <p:nvSpPr>
          <p:cNvPr id="40" name="TextBox 39"/>
          <p:cNvSpPr txBox="1"/>
          <p:nvPr/>
        </p:nvSpPr>
        <p:spPr>
          <a:xfrm>
            <a:off x="4002752" y="7557492"/>
            <a:ext cx="851515" cy="276999"/>
          </a:xfrm>
          <a:prstGeom prst="rect">
            <a:avLst/>
          </a:prstGeom>
          <a:noFill/>
        </p:spPr>
        <p:txBody>
          <a:bodyPr wrap="none" rtlCol="0">
            <a:spAutoFit/>
          </a:bodyPr>
          <a:lstStyle/>
          <a:p>
            <a:r>
              <a:rPr lang="en-US" sz="1200" dirty="0" smtClean="0"/>
              <a:t>c1.stl (</a:t>
            </a:r>
            <a:r>
              <a:rPr lang="en-US" sz="1200" dirty="0" smtClean="0"/>
              <a:t>x2)</a:t>
            </a:r>
            <a:endParaRPr lang="en-US" sz="12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72" y="1706225"/>
            <a:ext cx="3667719" cy="3821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1238" y="2339590"/>
            <a:ext cx="3729211" cy="293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1895031" y="4993741"/>
            <a:ext cx="1617751" cy="276999"/>
          </a:xfrm>
          <a:prstGeom prst="rect">
            <a:avLst/>
          </a:prstGeom>
          <a:noFill/>
        </p:spPr>
        <p:txBody>
          <a:bodyPr wrap="none" rtlCol="0">
            <a:spAutoFit/>
          </a:bodyPr>
          <a:lstStyle/>
          <a:p>
            <a:r>
              <a:rPr lang="en-US" sz="1200" dirty="0" err="1"/>
              <a:t>f</a:t>
            </a:r>
            <a:r>
              <a:rPr lang="en-US" sz="1200" dirty="0" err="1" smtClean="0"/>
              <a:t>inger_flexure.stl</a:t>
            </a:r>
            <a:r>
              <a:rPr lang="en-US" sz="1200" dirty="0" smtClean="0"/>
              <a:t> </a:t>
            </a:r>
            <a:r>
              <a:rPr lang="en-US" sz="1200" dirty="0" smtClean="0"/>
              <a:t>(</a:t>
            </a:r>
            <a:r>
              <a:rPr lang="en-US" sz="1200" dirty="0" smtClean="0"/>
              <a:t>x2)</a:t>
            </a:r>
            <a:endParaRPr lang="en-US" sz="1200" dirty="0"/>
          </a:p>
        </p:txBody>
      </p:sp>
      <p:sp>
        <p:nvSpPr>
          <p:cNvPr id="28" name="TextBox 27"/>
          <p:cNvSpPr txBox="1"/>
          <p:nvPr/>
        </p:nvSpPr>
        <p:spPr>
          <a:xfrm>
            <a:off x="5468849" y="4993741"/>
            <a:ext cx="1481496" cy="276999"/>
          </a:xfrm>
          <a:prstGeom prst="rect">
            <a:avLst/>
          </a:prstGeom>
          <a:noFill/>
        </p:spPr>
        <p:txBody>
          <a:bodyPr wrap="none" rtlCol="0">
            <a:spAutoFit/>
          </a:bodyPr>
          <a:lstStyle/>
          <a:p>
            <a:r>
              <a:rPr lang="en-US" sz="1200" dirty="0" err="1" smtClean="0"/>
              <a:t>f</a:t>
            </a:r>
            <a:r>
              <a:rPr lang="en-US" sz="1200" dirty="0" err="1" smtClean="0"/>
              <a:t>inger_pivot.stl</a:t>
            </a:r>
            <a:r>
              <a:rPr lang="en-US" sz="1200" dirty="0" smtClean="0"/>
              <a:t> </a:t>
            </a:r>
            <a:r>
              <a:rPr lang="en-US" sz="1200" dirty="0" smtClean="0"/>
              <a:t>(</a:t>
            </a:r>
            <a:r>
              <a:rPr lang="en-US" sz="1200" dirty="0" smtClean="0"/>
              <a:t>x2)</a:t>
            </a:r>
            <a:endParaRPr lang="en-US" sz="1200" dirty="0"/>
          </a:p>
        </p:txBody>
      </p:sp>
    </p:spTree>
    <p:extLst>
      <p:ext uri="{BB962C8B-B14F-4D97-AF65-F5344CB8AC3E}">
        <p14:creationId xmlns:p14="http://schemas.microsoft.com/office/powerpoint/2010/main" val="4139862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336" y="1642828"/>
            <a:ext cx="4280049" cy="329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098" y="5215964"/>
            <a:ext cx="2374901" cy="2379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544223" cy="369332"/>
          </a:xfrm>
          <a:prstGeom prst="rect">
            <a:avLst/>
          </a:prstGeom>
          <a:noFill/>
        </p:spPr>
        <p:txBody>
          <a:bodyPr wrap="none" rtlCol="0">
            <a:spAutoFit/>
          </a:bodyPr>
          <a:lstStyle/>
          <a:p>
            <a:r>
              <a:rPr lang="en-US" dirty="0" smtClean="0">
                <a:latin typeface="YaleAdmin-WebSmallCap" pitchFamily="2" charset="0"/>
              </a:rPr>
              <a:t>Reaming (Pivot Bases)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04278" cy="769441"/>
          </a:xfrm>
          <a:prstGeom prst="rect">
            <a:avLst/>
          </a:prstGeom>
          <a:noFill/>
        </p:spPr>
        <p:txBody>
          <a:bodyPr wrap="none" rtlCol="0">
            <a:spAutoFit/>
          </a:bodyPr>
          <a:lstStyle/>
          <a:p>
            <a:r>
              <a:rPr lang="en-US" sz="4400" dirty="0" smtClean="0">
                <a:latin typeface="YaleDesign-WebSmallCap" pitchFamily="2" charset="0"/>
              </a:rPr>
              <a:t>5</a:t>
            </a:r>
            <a:endParaRPr lang="en-US" sz="4400" dirty="0">
              <a:latin typeface="YaleDesign-WebSmallCap" pitchFamily="2" charset="0"/>
            </a:endParaRPr>
          </a:p>
        </p:txBody>
      </p:sp>
      <p:sp>
        <p:nvSpPr>
          <p:cNvPr id="15" name="TextBox 14"/>
          <p:cNvSpPr txBox="1"/>
          <p:nvPr/>
        </p:nvSpPr>
        <p:spPr>
          <a:xfrm>
            <a:off x="255281" y="8670641"/>
            <a:ext cx="5840719" cy="1200329"/>
          </a:xfrm>
          <a:prstGeom prst="rect">
            <a:avLst/>
          </a:prstGeom>
          <a:noFill/>
        </p:spPr>
        <p:txBody>
          <a:bodyPr wrap="square" rtlCol="0">
            <a:spAutoFit/>
          </a:bodyPr>
          <a:lstStyle/>
          <a:p>
            <a:pPr algn="just"/>
            <a:r>
              <a:rPr lang="en-US" dirty="0" smtClean="0"/>
              <a:t>Use </a:t>
            </a:r>
            <a:r>
              <a:rPr lang="en-US" dirty="0" smtClean="0">
                <a:solidFill>
                  <a:schemeClr val="dk1"/>
                </a:solidFill>
              </a:rPr>
              <a:t>Ø0.2490” reamer to prepare pin holes on pivot bases </a:t>
            </a:r>
            <a:r>
              <a:rPr lang="en-US" i="1" dirty="0" smtClean="0">
                <a:solidFill>
                  <a:schemeClr val="dk1"/>
                </a:solidFill>
              </a:rPr>
              <a:t>c1.stl</a:t>
            </a:r>
            <a:r>
              <a:rPr lang="en-US" dirty="0" smtClean="0">
                <a:solidFill>
                  <a:schemeClr val="dk1"/>
                </a:solidFill>
              </a:rPr>
              <a:t>, and Ø0.2510” reamer to prepare pin holes on the corresponding fingers </a:t>
            </a:r>
            <a:r>
              <a:rPr lang="en-US" i="1" dirty="0" err="1" smtClean="0">
                <a:solidFill>
                  <a:schemeClr val="dk1"/>
                </a:solidFill>
              </a:rPr>
              <a:t>finger_pivot.stl</a:t>
            </a:r>
            <a:r>
              <a:rPr lang="en-US" i="1" dirty="0" smtClean="0">
                <a:solidFill>
                  <a:schemeClr val="dk1"/>
                </a:solidFill>
              </a:rPr>
              <a:t>.</a:t>
            </a:r>
            <a:r>
              <a:rPr lang="en-US" dirty="0" smtClean="0">
                <a:solidFill>
                  <a:schemeClr val="dk1"/>
                </a:solidFill>
              </a:rPr>
              <a:t> Finger should spin freely and loosely on a Ø0.25” steel pin</a:t>
            </a:r>
            <a:endParaRPr lang="en-US" dirty="0"/>
          </a:p>
        </p:txBody>
      </p:sp>
      <p:sp>
        <p:nvSpPr>
          <p:cNvPr id="25" name="TextBox 24"/>
          <p:cNvSpPr txBox="1"/>
          <p:nvPr/>
        </p:nvSpPr>
        <p:spPr>
          <a:xfrm>
            <a:off x="3068345" y="4302585"/>
            <a:ext cx="914033" cy="276999"/>
          </a:xfrm>
          <a:prstGeom prst="rect">
            <a:avLst/>
          </a:prstGeom>
          <a:noFill/>
        </p:spPr>
        <p:txBody>
          <a:bodyPr wrap="none" rtlCol="0">
            <a:spAutoFit/>
          </a:bodyPr>
          <a:lstStyle/>
          <a:p>
            <a:r>
              <a:rPr lang="en-US" sz="1200" dirty="0" smtClean="0">
                <a:solidFill>
                  <a:schemeClr val="dk1"/>
                </a:solidFill>
              </a:rPr>
              <a:t>Ø 0.2510 “</a:t>
            </a:r>
            <a:endParaRPr lang="en-US" sz="1200" dirty="0"/>
          </a:p>
        </p:txBody>
      </p:sp>
      <p:sp>
        <p:nvSpPr>
          <p:cNvPr id="26" name="TextBox 25"/>
          <p:cNvSpPr txBox="1"/>
          <p:nvPr/>
        </p:nvSpPr>
        <p:spPr>
          <a:xfrm>
            <a:off x="4641851" y="6198060"/>
            <a:ext cx="910827" cy="276999"/>
          </a:xfrm>
          <a:prstGeom prst="rect">
            <a:avLst/>
          </a:prstGeom>
          <a:noFill/>
        </p:spPr>
        <p:txBody>
          <a:bodyPr wrap="none" rtlCol="0">
            <a:spAutoFit/>
          </a:bodyPr>
          <a:lstStyle/>
          <a:p>
            <a:r>
              <a:rPr lang="en-US" sz="1200" dirty="0" smtClean="0">
                <a:solidFill>
                  <a:schemeClr val="dk1"/>
                </a:solidFill>
              </a:rPr>
              <a:t>Ø 0.2490 “</a:t>
            </a:r>
            <a:endParaRPr lang="en-US" sz="1200" dirty="0"/>
          </a:p>
        </p:txBody>
      </p:sp>
      <p:sp>
        <p:nvSpPr>
          <p:cNvPr id="27" name="TextBox 26"/>
          <p:cNvSpPr txBox="1"/>
          <p:nvPr/>
        </p:nvSpPr>
        <p:spPr>
          <a:xfrm>
            <a:off x="727213" y="4801799"/>
            <a:ext cx="1481496" cy="276999"/>
          </a:xfrm>
          <a:prstGeom prst="rect">
            <a:avLst/>
          </a:prstGeom>
          <a:noFill/>
        </p:spPr>
        <p:txBody>
          <a:bodyPr wrap="none" rtlCol="0">
            <a:spAutoFit/>
          </a:bodyPr>
          <a:lstStyle/>
          <a:p>
            <a:r>
              <a:rPr lang="en-US" sz="1200" dirty="0" err="1" smtClean="0"/>
              <a:t>finger_pivot.stl</a:t>
            </a:r>
            <a:r>
              <a:rPr lang="en-US" sz="1200" dirty="0" smtClean="0"/>
              <a:t> (</a:t>
            </a:r>
            <a:r>
              <a:rPr lang="en-US" sz="1200" dirty="0" smtClean="0"/>
              <a:t>x2)</a:t>
            </a:r>
            <a:endParaRPr lang="en-US" sz="1200" dirty="0"/>
          </a:p>
        </p:txBody>
      </p:sp>
      <p:sp>
        <p:nvSpPr>
          <p:cNvPr id="28" name="TextBox 27"/>
          <p:cNvSpPr txBox="1"/>
          <p:nvPr/>
        </p:nvSpPr>
        <p:spPr>
          <a:xfrm>
            <a:off x="1872845" y="7122722"/>
            <a:ext cx="851515" cy="276999"/>
          </a:xfrm>
          <a:prstGeom prst="rect">
            <a:avLst/>
          </a:prstGeom>
          <a:noFill/>
        </p:spPr>
        <p:txBody>
          <a:bodyPr wrap="none" rtlCol="0">
            <a:spAutoFit/>
          </a:bodyPr>
          <a:lstStyle/>
          <a:p>
            <a:r>
              <a:rPr lang="en-US" sz="1200" dirty="0" smtClean="0"/>
              <a:t>c1.stl (</a:t>
            </a:r>
            <a:r>
              <a:rPr lang="en-US" sz="1200" dirty="0" smtClean="0"/>
              <a:t>x2)</a:t>
            </a:r>
            <a:endParaRPr lang="en-US" sz="1200" dirty="0"/>
          </a:p>
        </p:txBody>
      </p:sp>
    </p:spTree>
    <p:extLst>
      <p:ext uri="{BB962C8B-B14F-4D97-AF65-F5344CB8AC3E}">
        <p14:creationId xmlns:p14="http://schemas.microsoft.com/office/powerpoint/2010/main" val="21847619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61527" y="9324975"/>
            <a:ext cx="487634" cy="769441"/>
          </a:xfrm>
          <a:prstGeom prst="rect">
            <a:avLst/>
          </a:prstGeom>
          <a:noFill/>
        </p:spPr>
        <p:txBody>
          <a:bodyPr wrap="none" rtlCol="0">
            <a:spAutoFit/>
          </a:bodyPr>
          <a:lstStyle/>
          <a:p>
            <a:r>
              <a:rPr lang="en-US" sz="4400" dirty="0" smtClean="0">
                <a:latin typeface="YaleDesign-WebSmallCap" pitchFamily="2" charset="0"/>
              </a:rPr>
              <a:t>6</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Remove back of </a:t>
            </a:r>
            <a:r>
              <a:rPr lang="en-US" dirty="0" err="1" smtClean="0"/>
              <a:t>Dynamixel</a:t>
            </a:r>
            <a:r>
              <a:rPr lang="en-US" dirty="0" smtClean="0"/>
              <a:t> </a:t>
            </a:r>
            <a:r>
              <a:rPr lang="en-US" dirty="0" smtClean="0"/>
              <a:t>RX-28’s. The two </a:t>
            </a:r>
            <a:r>
              <a:rPr lang="en-US" dirty="0" err="1" smtClean="0"/>
              <a:t>Dynamixel</a:t>
            </a:r>
            <a:r>
              <a:rPr lang="en-US" dirty="0" smtClean="0"/>
              <a:t> servo’s snap onto the coupler piece </a:t>
            </a:r>
            <a:r>
              <a:rPr lang="en-US" i="1" dirty="0" smtClean="0"/>
              <a:t>b1.stl</a:t>
            </a:r>
            <a:r>
              <a:rPr lang="en-US" dirty="0" smtClean="0"/>
              <a:t> as shown above. Connect the two </a:t>
            </a:r>
            <a:r>
              <a:rPr lang="en-US" dirty="0" err="1" smtClean="0"/>
              <a:t>Dynamixel</a:t>
            </a:r>
            <a:r>
              <a:rPr lang="en-US" dirty="0" smtClean="0"/>
              <a:t> servos in a daisy-chain configuration.</a:t>
            </a:r>
            <a:endParaRPr lang="en-US" dirty="0"/>
          </a:p>
        </p:txBody>
      </p:sp>
      <p:sp>
        <p:nvSpPr>
          <p:cNvPr id="3" name="TextBox 2"/>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err="1" smtClean="0"/>
              <a:t>Dynamixel</a:t>
            </a:r>
            <a:r>
              <a:rPr lang="en-US" sz="1600" dirty="0" smtClean="0"/>
              <a:t> </a:t>
            </a:r>
            <a:r>
              <a:rPr lang="en-US" sz="1600" dirty="0" smtClean="0"/>
              <a:t>RX-28 (x2)</a:t>
            </a:r>
          </a:p>
          <a:p>
            <a:pPr marL="285750" indent="-285750">
              <a:buFont typeface="Arial" pitchFamily="34" charset="0"/>
              <a:buChar char="•"/>
            </a:pPr>
            <a:r>
              <a:rPr lang="en-US" sz="1600" dirty="0" err="1" smtClean="0"/>
              <a:t>Dynamixel</a:t>
            </a:r>
            <a:r>
              <a:rPr lang="en-US" sz="1600" dirty="0" smtClean="0"/>
              <a:t> cable</a:t>
            </a:r>
            <a:endParaRPr lang="en-US" sz="1600" dirty="0" smtClean="0"/>
          </a:p>
          <a:p>
            <a:pPr marL="285750" indent="-285750">
              <a:buFont typeface="Arial" pitchFamily="34" charset="0"/>
              <a:buChar char="•"/>
            </a:pPr>
            <a:r>
              <a:rPr lang="en-US" sz="1600" dirty="0" smtClean="0"/>
              <a:t>b1.stl</a:t>
            </a:r>
            <a:endParaRPr lang="en-US" sz="1600" dirty="0" smtClean="0"/>
          </a:p>
          <a:p>
            <a:pPr marL="285750" indent="-285750">
              <a:buFont typeface="Arial" pitchFamily="34" charset="0"/>
              <a:buChar char="•"/>
            </a:pPr>
            <a:r>
              <a:rPr lang="en-US" sz="1600" dirty="0" err="1" smtClean="0"/>
              <a:t>Sunon</a:t>
            </a:r>
            <a:r>
              <a:rPr lang="en-US" sz="1600" dirty="0" smtClean="0"/>
              <a:t> 12VDC fan</a:t>
            </a:r>
            <a:endParaRPr lang="en-US" sz="16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06" y="1550432"/>
            <a:ext cx="3462704" cy="2454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003" y="4951560"/>
            <a:ext cx="2766167" cy="2280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5734" y="3772569"/>
            <a:ext cx="2769927" cy="2077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5734" y="5951585"/>
            <a:ext cx="2769927" cy="2077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54468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4834</TotalTime>
  <Words>1364</Words>
  <Application>Microsoft Office PowerPoint</Application>
  <PresentationFormat>Custom</PresentationFormat>
  <Paragraphs>309</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Parts List (Flexure Base)</vt:lpstr>
      <vt:lpstr>Parts List (Pivot Base)</vt:lpstr>
      <vt:lpstr>Part Preparation</vt:lpstr>
      <vt:lpstr>Part Preparation</vt:lpstr>
      <vt:lpstr>Part Preparation</vt:lpstr>
      <vt:lpstr>Part Preparation</vt:lpstr>
      <vt:lpstr>Part Preparation</vt:lpstr>
      <vt:lpstr>Assembly</vt:lpstr>
      <vt:lpstr>Assembly</vt:lpstr>
      <vt:lpstr>Assembly</vt:lpstr>
      <vt:lpstr>Assembly</vt:lpstr>
      <vt:lpstr>Assembly</vt:lpstr>
      <vt:lpstr>Assembly</vt:lpstr>
      <vt:lpstr>Assembly</vt:lpstr>
      <vt:lpstr>Assembly</vt:lpstr>
      <vt:lpstr>Assembly</vt:lpstr>
      <vt:lpstr>Assembly</vt:lpstr>
      <vt:lpstr>Tendon Routing</vt:lpstr>
      <vt:lpstr>Tendon Routing</vt:lpstr>
      <vt:lpstr>Post-Assembly</vt:lpstr>
    </vt:vector>
  </TitlesOfParts>
  <Company>Yale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Raymond Ma</dc:creator>
  <cp:lastModifiedBy>Raymond Ma</cp:lastModifiedBy>
  <cp:revision>349</cp:revision>
  <dcterms:created xsi:type="dcterms:W3CDTF">2010-11-16T20:19:40Z</dcterms:created>
  <dcterms:modified xsi:type="dcterms:W3CDTF">2013-05-29T21:33:02Z</dcterms:modified>
</cp:coreProperties>
</file>